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3" r:id="rId3"/>
    <p:sldId id="257" r:id="rId4"/>
    <p:sldId id="258" r:id="rId5"/>
    <p:sldId id="268" r:id="rId6"/>
    <p:sldId id="276" r:id="rId7"/>
    <p:sldId id="277" r:id="rId8"/>
    <p:sldId id="278" r:id="rId9"/>
    <p:sldId id="279" r:id="rId10"/>
    <p:sldId id="281" r:id="rId11"/>
    <p:sldId id="282" r:id="rId12"/>
    <p:sldId id="273" r:id="rId13"/>
    <p:sldId id="284" r:id="rId14"/>
    <p:sldId id="285" r:id="rId15"/>
    <p:sldId id="269" r:id="rId16"/>
    <p:sldId id="270" r:id="rId17"/>
    <p:sldId id="272" r:id="rId18"/>
    <p:sldId id="271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E0ECF9-AE62-4D1D-AA96-FE4EF87703B9}">
          <p14:sldIdLst>
            <p14:sldId id="256"/>
            <p14:sldId id="283"/>
            <p14:sldId id="257"/>
            <p14:sldId id="258"/>
            <p14:sldId id="268"/>
            <p14:sldId id="276"/>
            <p14:sldId id="277"/>
            <p14:sldId id="278"/>
            <p14:sldId id="279"/>
            <p14:sldId id="281"/>
            <p14:sldId id="282"/>
            <p14:sldId id="273"/>
            <p14:sldId id="284"/>
            <p14:sldId id="285"/>
            <p14:sldId id="269"/>
            <p14:sldId id="270"/>
            <p14:sldId id="272"/>
            <p14:sldId id="271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F9B91"/>
    <a:srgbClr val="00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723D-0ADA-4F10-8C2F-AEA6E0125411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B9ED-12B1-453F-ACD8-764A46DF8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3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D980D-7551-4F33-A7A2-1DE77A9D9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CDBA3F-CBF0-4C28-9D55-EB52EED97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A73324-71F1-4BF0-935A-ABF84712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6C2CBA-C1E2-4544-A4AF-91EB5B63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2A064B-63A2-471C-938C-B21EC43E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ADF60-ED05-47B9-8DDC-0C638948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DB34B2-12FB-463D-B455-0DC54A7A6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45AA1-DA53-4AA8-B7BC-16B875D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457EEF-2AF0-434B-BD1E-3B611514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05D9F9-F4F4-4C4F-95F5-5F701D5A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60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F46C6E-C317-4B74-9B0B-9BFC7BEF0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430264-95BE-49A7-B648-B77076E7A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738111-BB33-4910-BA82-48DD7F21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704553-26D6-442D-A805-53FEF3DB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F26795-9C84-4E3B-9C4C-7E3F9B47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1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C3F57-F236-4BAE-BD2D-9627EB2B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E49E4-E3EF-4B18-BD6B-553D7AFF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274BCD-10CB-4B99-A4CD-1C47B739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6CB7E-8F34-4246-ADC4-C4B8F057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FC92A6-210A-4254-AD1C-3A44FC9E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4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37F58-EAF1-4971-963E-A547B0B3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378BAC-7F0A-45FC-992B-47CACC07E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A9388-B596-4175-97C5-DFFA995C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6FD6E-EC10-41AF-AB8A-3BB204BC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C5C3DA-E689-4EB0-B75D-6AE7714B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2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AA0A4-BD93-49CB-9433-E9032CD74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41DF4B-A0A7-4DBD-9B8F-A13A6C68B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91A655-0FE3-4357-BB75-1D65AB502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91C95F-D188-4A24-89D7-CAEFC44F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B814B7-7FEE-43A5-9526-C38859D9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01B648-3ECD-4EB9-9FF1-C3521918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2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51A85-0986-44C6-A3AA-ECFE9CCF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B5CF5A-37F5-483D-9B9C-213D2715C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2A9D0F-854B-4CCC-92B4-C9D9E8807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370B02-9002-44A3-86A0-E621F106B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BBA66E-8F6A-4CF1-BB68-D358CB6C7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24A26F-1E4C-4B48-BBCE-A9F29F2B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057B01-37C7-4E4C-9BB3-98E10C979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7917507-9AB8-4122-BB61-960B9DF8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3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CF175-BDBC-4F6F-9D18-2B3FF9E3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4E5D62-B3DD-4134-B9CF-F7639DFD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14A113-3985-4B4C-9152-4E74B912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8B6DE2-E8DF-474F-9660-C5045A37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7A80D9-0BFF-4CE9-B840-499CA4B8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6EDCFB-9134-4FCD-985A-1C7C53AC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4D2DB4-7157-4299-8504-17217001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4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BDF3F-A7F9-4A30-BF65-0366DFBC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0ED26-B290-444E-8046-FDA00ED7F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45EB8A-F342-4FF8-BAEC-2184FF354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0ADF3B-C824-49D3-B203-1BA5CE81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9E51C2-E11B-424E-A477-CA2C55FA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C3989E-8F33-411D-9030-A60ABFEA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3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910E8-4246-438C-A03D-89028038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7DB56D-DAC5-4747-AB62-578C27969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CBBD90-425A-405B-ABDB-4E1E2D703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844492-128F-4C2B-9433-27994C49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61B760-2704-48AB-A9D5-F1F6B67D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E73B1F-09FD-49E5-8C83-BF4F6525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C8106-86A4-4679-9E77-16CA5F74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C576F8-8019-4986-9011-417E1869C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2FE4CB-15E1-429F-8B73-FAC974CA2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B2F37-54DA-457A-B682-1901530734A6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7AFED-1623-464D-AD74-3E6A65F37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43618-86FF-4D52-ABDE-ACD980F10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CB55-C03E-43FA-9429-70F801683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4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164" y="3131521"/>
            <a:ext cx="9144000" cy="2387600"/>
          </a:xfrm>
        </p:spPr>
        <p:txBody>
          <a:bodyPr>
            <a:noAutofit/>
          </a:bodyPr>
          <a:lstStyle/>
          <a:p>
            <a:br>
              <a:rPr lang="ru-RU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5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4316DE-9158-490D-96BC-46BEEF6E0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461" y="1475758"/>
            <a:ext cx="9475703" cy="35911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Профориентационный </a:t>
            </a:r>
            <a:b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</a:br>
            <a: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минимум как часть </a:t>
            </a:r>
            <a:b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</a:br>
            <a: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государственной системы по сопровождению </a:t>
            </a:r>
            <a:b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</a:br>
            <a: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профессионального </a:t>
            </a:r>
            <a:b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</a:br>
            <a:r>
              <a:rPr lang="ru-RU" sz="41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самоопределения личности</a:t>
            </a:r>
          </a:p>
          <a:p>
            <a:pPr lvl="0"/>
            <a:r>
              <a:rPr lang="ru-RU" sz="2800" dirty="0" err="1">
                <a:solidFill>
                  <a:prstClr val="white"/>
                </a:solidFill>
                <a:latin typeface="Bahnschrift Condensed" panose="020B0502040204020203" pitchFamily="34" charset="0"/>
              </a:rPr>
              <a:t>Шатина</a:t>
            </a:r>
            <a:r>
              <a:rPr lang="ru-RU" sz="28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 Т.В. – проректор по учебно-методической работе ГБУ ДПО РМ «ЦНППМ «Педагог 13.ру»</a:t>
            </a:r>
            <a:br>
              <a:rPr lang="ru-RU" sz="2800" dirty="0">
                <a:solidFill>
                  <a:prstClr val="white"/>
                </a:solidFill>
                <a:latin typeface="Bahnschrift Condensed" panose="020B0502040204020203" pitchFamily="34" charset="0"/>
              </a:rPr>
            </a:br>
            <a:endParaRPr lang="ru-RU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7B74F4-8F4A-4C5A-A8A3-66385F96FAC9}"/>
              </a:ext>
            </a:extLst>
          </p:cNvPr>
          <p:cNvSpPr/>
          <p:nvPr/>
        </p:nvSpPr>
        <p:spPr>
          <a:xfrm>
            <a:off x="10254854" y="128970"/>
            <a:ext cx="1837346" cy="1657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E07A21-2C3C-484F-8594-13A324252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599" y="-124199"/>
            <a:ext cx="3061583" cy="216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0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117"/>
            <a:ext cx="11736197" cy="9597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Рекомендации по реализации продвинутого уровня </a:t>
            </a:r>
            <a:b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320402" y="149030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1339568" y="1392420"/>
            <a:ext cx="1053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Назначить ответственного в школе по профориентации (замдиректора по воспитательной работе)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02" y="2038712"/>
            <a:ext cx="920576" cy="3535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1275474" y="2191637"/>
            <a:ext cx="1044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Определить ответственных специалистов по организации профориентационной работы из числа педагогических работников (педагог-предметник, классный руководитель, педагог-психолог, и др.)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D4B0FA1-B25F-484F-95EC-258DCE766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82" y="3914123"/>
            <a:ext cx="920576" cy="3535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6B0EB83-D9BD-4204-8F75-AC6DA0710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75" y="6175781"/>
            <a:ext cx="920576" cy="3535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B814F62-F9BF-444D-A3C0-1CB71E756D33}"/>
              </a:ext>
            </a:extLst>
          </p:cNvPr>
          <p:cNvSpPr txBox="1"/>
          <p:nvPr/>
        </p:nvSpPr>
        <p:spPr>
          <a:xfrm>
            <a:off x="1257479" y="3490434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Специалистам необходимо пройти подготовку по программе дополнительного профессионального образования (повышения квалификации, не менее 36 часов)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AF5599-5259-4E9B-9AF4-7430B444555C}"/>
              </a:ext>
            </a:extLst>
          </p:cNvPr>
          <p:cNvSpPr txBox="1"/>
          <p:nvPr/>
        </p:nvSpPr>
        <p:spPr>
          <a:xfrm>
            <a:off x="1291157" y="5686541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создает план профориентационной работы с учетом возрастных и индивидуальных особенностей обучающихся, входящих в учебные группы.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9E06109-E859-4CCF-A441-5F7135EA6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82" y="4867301"/>
            <a:ext cx="920576" cy="35359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43A625-5E4C-4D15-9DF9-84D71F64871B}"/>
              </a:ext>
            </a:extLst>
          </p:cNvPr>
          <p:cNvSpPr txBox="1"/>
          <p:nvPr/>
        </p:nvSpPr>
        <p:spPr>
          <a:xfrm>
            <a:off x="1275474" y="4447350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определяет количество участников профориентационных мероприятий из числа обучающихся 6–11 классов (формирует учебные группы)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3EB151A-F384-46DB-A116-1BDCB1F09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82" y="5609941"/>
            <a:ext cx="920576" cy="3535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8D5AF3-B29B-4E83-8327-07405734F5A4}"/>
              </a:ext>
            </a:extLst>
          </p:cNvPr>
          <p:cNvSpPr txBox="1"/>
          <p:nvPr/>
        </p:nvSpPr>
        <p:spPr>
          <a:xfrm>
            <a:off x="1240978" y="5239721"/>
            <a:ext cx="10445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организует использование специализированной Платформы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A858F11-2E8D-41FE-80FA-BF0251BF9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50" y="2664011"/>
            <a:ext cx="920576" cy="35359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AD953A6-F03C-42C2-ABD2-0738493D8938}"/>
              </a:ext>
            </a:extLst>
          </p:cNvPr>
          <p:cNvSpPr txBox="1"/>
          <p:nvPr/>
        </p:nvSpPr>
        <p:spPr>
          <a:xfrm>
            <a:off x="1339568" y="1948986"/>
            <a:ext cx="1053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Заключить соглашение с Партнером</a:t>
            </a:r>
          </a:p>
        </p:txBody>
      </p:sp>
    </p:spTree>
    <p:extLst>
      <p:ext uri="{BB962C8B-B14F-4D97-AF65-F5344CB8AC3E}">
        <p14:creationId xmlns:p14="http://schemas.microsoft.com/office/powerpoint/2010/main" val="387503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117"/>
            <a:ext cx="11736197" cy="9597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Мероприятия 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43A625-5E4C-4D15-9DF9-84D71F64871B}"/>
              </a:ext>
            </a:extLst>
          </p:cNvPr>
          <p:cNvSpPr txBox="1"/>
          <p:nvPr/>
        </p:nvSpPr>
        <p:spPr>
          <a:xfrm>
            <a:off x="95228" y="2119667"/>
            <a:ext cx="378887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Профориентационный урок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Профориентационная онлайн-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диагностиика</a:t>
            </a:r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Групповая консультация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Работа с родителями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Мероприятия по выбору: проектная деятельность, экскурсии, посещение Дне	й открытых дверей в профессиональных ОО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8D5AF3-B29B-4E83-8327-07405734F5A4}"/>
              </a:ext>
            </a:extLst>
          </p:cNvPr>
          <p:cNvSpPr txBox="1"/>
          <p:nvPr/>
        </p:nvSpPr>
        <p:spPr>
          <a:xfrm>
            <a:off x="3884103" y="2093782"/>
            <a:ext cx="36000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Урочная деятельность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Внеурочная деятельность: 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Диагностика – 4 ч.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Профориентационный урок – 2 ч.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Мероприятия на выбор – 12 ч.: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Рабочие программы в/у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дея-ти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профориентационной направленности,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Образовательные выставки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Дополнительное образование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Взаимодействие с родителями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975819F5-ED03-4B80-B09B-B1C5914C7D4F}"/>
              </a:ext>
            </a:extLst>
          </p:cNvPr>
          <p:cNvSpPr/>
          <p:nvPr/>
        </p:nvSpPr>
        <p:spPr>
          <a:xfrm>
            <a:off x="187508" y="1322234"/>
            <a:ext cx="2849308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F9069583-00F4-4795-B711-F037B314B189}"/>
              </a:ext>
            </a:extLst>
          </p:cNvPr>
          <p:cNvSpPr/>
          <p:nvPr/>
        </p:nvSpPr>
        <p:spPr>
          <a:xfrm>
            <a:off x="3943733" y="1301794"/>
            <a:ext cx="327005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6B50310B-7021-47F4-983F-F63B685FE9D2}"/>
              </a:ext>
            </a:extLst>
          </p:cNvPr>
          <p:cNvSpPr/>
          <p:nvPr/>
        </p:nvSpPr>
        <p:spPr>
          <a:xfrm>
            <a:off x="7944374" y="1296349"/>
            <a:ext cx="3447836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CDEB62-120B-4C7C-AD0C-B751E8A3A44D}"/>
              </a:ext>
            </a:extLst>
          </p:cNvPr>
          <p:cNvSpPr txBox="1"/>
          <p:nvPr/>
        </p:nvSpPr>
        <p:spPr>
          <a:xfrm>
            <a:off x="679508" y="1405145"/>
            <a:ext cx="2130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Базовый уровень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C55F07-7F76-490D-9BE0-EB2DECECDC55}"/>
              </a:ext>
            </a:extLst>
          </p:cNvPr>
          <p:cNvSpPr txBox="1"/>
          <p:nvPr/>
        </p:nvSpPr>
        <p:spPr>
          <a:xfrm>
            <a:off x="4513359" y="1456842"/>
            <a:ext cx="2130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Основной уровень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5DBEB1-457B-401C-9974-CE6AA9FBD7FB}"/>
              </a:ext>
            </a:extLst>
          </p:cNvPr>
          <p:cNvSpPr txBox="1"/>
          <p:nvPr/>
        </p:nvSpPr>
        <p:spPr>
          <a:xfrm>
            <a:off x="8428816" y="1424809"/>
            <a:ext cx="2628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  <a:latin typeface="Bahnschrift Condensed" panose="020B0502040204020203" pitchFamily="34" charset="0"/>
              </a:rPr>
              <a:t>Продвинутый уровень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F1C188-FC0B-4880-B566-755D12E34A42}"/>
              </a:ext>
            </a:extLst>
          </p:cNvPr>
          <p:cNvSpPr/>
          <p:nvPr/>
        </p:nvSpPr>
        <p:spPr>
          <a:xfrm>
            <a:off x="7912519" y="2505944"/>
            <a:ext cx="4159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Урочная деятельность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Внеурочная деятельность: 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Диагностика – 5 ч.,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Профориентационный урок – 2 ч.,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Урок «Россия мои горизонты» – 2 ч.,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Рефлексивный урок – 4 ч.,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Проектная деятельность – 16 ч. 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Мероприятия на выбор: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профориентационные программы,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Классные часы,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профпробы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и др.</a:t>
            </a:r>
          </a:p>
          <a:p>
            <a:r>
              <a:rPr lang="ru-RU" sz="2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Профильное обучение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0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-1022844"/>
            <a:ext cx="10668000" cy="2387600"/>
          </a:xfrm>
        </p:spPr>
        <p:txBody>
          <a:bodyPr>
            <a:noAutofit/>
          </a:bodyPr>
          <a:lstStyle/>
          <a:p>
            <a:endParaRPr lang="ru-RU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EA81E7-2009-F5D0-F441-27C63E35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7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-1022844"/>
            <a:ext cx="10668000" cy="2387600"/>
          </a:xfrm>
        </p:spPr>
        <p:txBody>
          <a:bodyPr>
            <a:noAutofit/>
          </a:bodyPr>
          <a:lstStyle/>
          <a:p>
            <a:endParaRPr lang="ru-RU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B7AC09-CAFA-517C-136C-38345BDC7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85"/>
            <a:ext cx="12192000" cy="681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0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-1022844"/>
            <a:ext cx="10668000" cy="2387600"/>
          </a:xfrm>
        </p:spPr>
        <p:txBody>
          <a:bodyPr>
            <a:noAutofit/>
          </a:bodyPr>
          <a:lstStyle/>
          <a:p>
            <a:endParaRPr lang="ru-RU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7B8D96-3E98-92E4-C35B-5A388B195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212" y="0"/>
            <a:ext cx="9957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70" y="-1485787"/>
            <a:ext cx="10668000" cy="2387600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Форматы профориентационной работы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718146" y="222586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3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25579-2908-4C53-88C5-04400F067702}"/>
              </a:ext>
            </a:extLst>
          </p:cNvPr>
          <p:cNvSpPr txBox="1"/>
          <p:nvPr/>
        </p:nvSpPr>
        <p:spPr>
          <a:xfrm>
            <a:off x="1278466" y="28044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B81A9A-F5D0-A9B6-64FD-13E09A041CC7}"/>
              </a:ext>
            </a:extLst>
          </p:cNvPr>
          <p:cNvSpPr txBox="1"/>
          <p:nvPr/>
        </p:nvSpPr>
        <p:spPr>
          <a:xfrm>
            <a:off x="823771" y="1187785"/>
            <a:ext cx="4526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Урочная деятельность</a:t>
            </a:r>
          </a:p>
          <a:p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Профориентационое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содержание уроков по предметам общеобразовательного цикла</a:t>
            </a:r>
          </a:p>
          <a:p>
            <a:r>
              <a:rPr lang="ru-RU" sz="2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Профориентационно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значимые уроки в рамках учебного предмета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«Технология»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Рекомендуются для использования разработки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«Конструктора будущего»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C02474B-CF0E-7389-8CA9-9A3AF7E0369B}"/>
              </a:ext>
            </a:extLst>
          </p:cNvPr>
          <p:cNvSpPr/>
          <p:nvPr/>
        </p:nvSpPr>
        <p:spPr>
          <a:xfrm>
            <a:off x="806993" y="1198661"/>
            <a:ext cx="419176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98BC44AB-1E66-3234-D572-C5D7E3467D76}"/>
              </a:ext>
            </a:extLst>
          </p:cNvPr>
          <p:cNvSpPr/>
          <p:nvPr/>
        </p:nvSpPr>
        <p:spPr>
          <a:xfrm>
            <a:off x="475656" y="2225868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3DA94C85-02AD-7DA5-291A-2C7D5B8B68D0}"/>
              </a:ext>
            </a:extLst>
          </p:cNvPr>
          <p:cNvSpPr/>
          <p:nvPr/>
        </p:nvSpPr>
        <p:spPr>
          <a:xfrm>
            <a:off x="475655" y="2799662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C231ED76-3833-6979-DDD1-A8C59430CFE7}"/>
              </a:ext>
            </a:extLst>
          </p:cNvPr>
          <p:cNvSpPr/>
          <p:nvPr/>
        </p:nvSpPr>
        <p:spPr>
          <a:xfrm>
            <a:off x="470488" y="3432232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4C7037-97CF-9DDD-5560-3D7E90A0E02A}"/>
              </a:ext>
            </a:extLst>
          </p:cNvPr>
          <p:cNvSpPr txBox="1"/>
          <p:nvPr/>
        </p:nvSpPr>
        <p:spPr>
          <a:xfrm>
            <a:off x="6640830" y="1187785"/>
            <a:ext cx="6094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Внеурочная деятельность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280FF0B-67E7-DB57-A347-450BE99D3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315" y="1179438"/>
            <a:ext cx="4981914" cy="8047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9D30196-7B81-3739-4EF2-B7EF356BCCE8}"/>
              </a:ext>
            </a:extLst>
          </p:cNvPr>
          <p:cNvSpPr txBox="1"/>
          <p:nvPr/>
        </p:nvSpPr>
        <p:spPr>
          <a:xfrm>
            <a:off x="6605296" y="1984180"/>
            <a:ext cx="45265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Профориентационная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онлайн-диагностика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(диагностику склонностей, диагностику готовности к профессиональному самоопределению)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Профориентационные уроки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Проектная деятельность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Классные часы (в т.ч. демонстрация выпусков открытых онлайн-уроков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«Шоу профессий»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), беседы, дискуссии, мастер-классы, коммуникативные и деловые игры, консультации педагога и психолога</a:t>
            </a:r>
          </a:p>
          <a:p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Моделирующие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профессиональные пробы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 онлайн-формате и др.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CEBA6B6-1DFD-A8B2-65DA-3170A135A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957" y="2116135"/>
            <a:ext cx="298716" cy="21946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F7640F9-F78C-37C1-DC76-F83D8E1C1C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957" y="3291891"/>
            <a:ext cx="298730" cy="21947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417D376-8348-7690-8956-B1399B80F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989" y="3611236"/>
            <a:ext cx="298730" cy="219475"/>
          </a:xfrm>
          <a:prstGeom prst="rect">
            <a:avLst/>
          </a:prstGeom>
        </p:spPr>
      </p:pic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DB46C03D-558A-C42C-91ED-AD54730CE24C}"/>
              </a:ext>
            </a:extLst>
          </p:cNvPr>
          <p:cNvSpPr/>
          <p:nvPr/>
        </p:nvSpPr>
        <p:spPr>
          <a:xfrm>
            <a:off x="6243236" y="3944741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id="{3224E07A-83E0-AC11-3859-080D65910BD5}"/>
              </a:ext>
            </a:extLst>
          </p:cNvPr>
          <p:cNvSpPr/>
          <p:nvPr/>
        </p:nvSpPr>
        <p:spPr>
          <a:xfrm>
            <a:off x="6249515" y="5457767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5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70" y="-1485787"/>
            <a:ext cx="10668000" cy="2387600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Форматы профориентационной работы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718146" y="222586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3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25579-2908-4C53-88C5-04400F067702}"/>
              </a:ext>
            </a:extLst>
          </p:cNvPr>
          <p:cNvSpPr txBox="1"/>
          <p:nvPr/>
        </p:nvSpPr>
        <p:spPr>
          <a:xfrm>
            <a:off x="1278466" y="28044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B81A9A-F5D0-A9B6-64FD-13E09A041CC7}"/>
              </a:ext>
            </a:extLst>
          </p:cNvPr>
          <p:cNvSpPr txBox="1"/>
          <p:nvPr/>
        </p:nvSpPr>
        <p:spPr>
          <a:xfrm>
            <a:off x="785653" y="1187785"/>
            <a:ext cx="57014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Воспитательная работа</a:t>
            </a:r>
            <a:b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Экскурсии на производство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экскурсии и посещение лекций в образовательных организациях СПО и ВО, посещение профориентационной выставки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«Лаборатория </a:t>
            </a:r>
          </a:p>
          <a:p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будущего»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и других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Посещение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профессиональных проб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выставок, ярмарок </a:t>
            </a:r>
          </a:p>
          <a:p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профессий, дней открытых дверей в образовательных организациях СПО и ВО, открытых уроков технологии на базе колледжей, встречи с представителями разных </a:t>
            </a:r>
          </a:p>
          <a:p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профессий и др. 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Конкурсы профориентационной направленности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(в т. ч</a:t>
            </a:r>
            <a:b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в рамках Российского движения школьников, Юнармии, реализации проекта «Россия – страна  возможностей», чемпионатов «</a:t>
            </a:r>
            <a:r>
              <a:rPr lang="ru-RU" sz="2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Абилимпикс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», «Профессионалы» и др.)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C02474B-CF0E-7389-8CA9-9A3AF7E0369B}"/>
              </a:ext>
            </a:extLst>
          </p:cNvPr>
          <p:cNvSpPr/>
          <p:nvPr/>
        </p:nvSpPr>
        <p:spPr>
          <a:xfrm>
            <a:off x="806993" y="1198661"/>
            <a:ext cx="419176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98BC44AB-1E66-3234-D572-C5D7E3467D76}"/>
              </a:ext>
            </a:extLst>
          </p:cNvPr>
          <p:cNvSpPr/>
          <p:nvPr/>
        </p:nvSpPr>
        <p:spPr>
          <a:xfrm>
            <a:off x="475656" y="2225868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3DA94C85-02AD-7DA5-291A-2C7D5B8B68D0}"/>
              </a:ext>
            </a:extLst>
          </p:cNvPr>
          <p:cNvSpPr/>
          <p:nvPr/>
        </p:nvSpPr>
        <p:spPr>
          <a:xfrm>
            <a:off x="475655" y="3455881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C231ED76-3833-6979-DDD1-A8C59430CFE7}"/>
              </a:ext>
            </a:extLst>
          </p:cNvPr>
          <p:cNvSpPr/>
          <p:nvPr/>
        </p:nvSpPr>
        <p:spPr>
          <a:xfrm>
            <a:off x="465594" y="4986712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4C7037-97CF-9DDD-5560-3D7E90A0E02A}"/>
              </a:ext>
            </a:extLst>
          </p:cNvPr>
          <p:cNvSpPr txBox="1"/>
          <p:nvPr/>
        </p:nvSpPr>
        <p:spPr>
          <a:xfrm>
            <a:off x="6421828" y="1187785"/>
            <a:ext cx="6094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Дополнительное образование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280FF0B-67E7-DB57-A347-450BE99D3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045" y="1205862"/>
            <a:ext cx="5430773" cy="8047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9D30196-7B81-3739-4EF2-B7EF356BCCE8}"/>
              </a:ext>
            </a:extLst>
          </p:cNvPr>
          <p:cNvSpPr txBox="1"/>
          <p:nvPr/>
        </p:nvSpPr>
        <p:spPr>
          <a:xfrm>
            <a:off x="6195531" y="1991883"/>
            <a:ext cx="5701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Выбор и посещение занятий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в рамках дополнительного образования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с учетом склонностей и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образовательных потребностей.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9256BD4-2597-0833-D2E3-C7B47C2C0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782" y="3108767"/>
            <a:ext cx="5430773" cy="8047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1AFC2A-F22D-170C-6314-B63B65D9E9E2}"/>
              </a:ext>
            </a:extLst>
          </p:cNvPr>
          <p:cNvSpPr txBox="1"/>
          <p:nvPr/>
        </p:nvSpPr>
        <p:spPr>
          <a:xfrm>
            <a:off x="6416463" y="3103758"/>
            <a:ext cx="63687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Взаимодействие с родителями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49D890-AAE6-E612-5125-25676A40B29B}"/>
              </a:ext>
            </a:extLst>
          </p:cNvPr>
          <p:cNvSpPr txBox="1"/>
          <p:nvPr/>
        </p:nvSpPr>
        <p:spPr>
          <a:xfrm>
            <a:off x="6284668" y="4153811"/>
            <a:ext cx="63687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Предпрофессиональные классы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E52BA11-D703-476D-0369-CF0916B3D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247" y="4162965"/>
            <a:ext cx="5701405" cy="8047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4012A1-B70A-1064-D5BD-1437A5566D9E}"/>
              </a:ext>
            </a:extLst>
          </p:cNvPr>
          <p:cNvSpPr txBox="1"/>
          <p:nvPr/>
        </p:nvSpPr>
        <p:spPr>
          <a:xfrm>
            <a:off x="6341295" y="4944127"/>
            <a:ext cx="5701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Предусматривает заключение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партнерского соглашения с профессиональными образовательными организациями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(например, в формате учебно-производственного комплекса), организациями высшего образования, компаниями работодателями. </a:t>
            </a:r>
          </a:p>
        </p:txBody>
      </p:sp>
    </p:spTree>
    <p:extLst>
      <p:ext uri="{BB962C8B-B14F-4D97-AF65-F5344CB8AC3E}">
        <p14:creationId xmlns:p14="http://schemas.microsoft.com/office/powerpoint/2010/main" val="2878323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25" y="-1434571"/>
            <a:ext cx="10668000" cy="238760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Идеология проекта «Билет в будущее»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283464" y="157788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58517-E685-4459-8C43-9996855EB7DB}"/>
              </a:ext>
            </a:extLst>
          </p:cNvPr>
          <p:cNvSpPr txBox="1"/>
          <p:nvPr/>
        </p:nvSpPr>
        <p:spPr>
          <a:xfrm>
            <a:off x="1261872" y="1382749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ЦЕЛЬ ПРОЕКТА: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3920964" y="1321193"/>
            <a:ext cx="7841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Формирование осознанности и готовности к профессиональному самоопределению обучающихся 6-11 классов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3131E3-CA03-4A21-A54B-7771862A067E}"/>
              </a:ext>
            </a:extLst>
          </p:cNvPr>
          <p:cNvSpPr txBox="1"/>
          <p:nvPr/>
        </p:nvSpPr>
        <p:spPr>
          <a:xfrm>
            <a:off x="1261872" y="2937139"/>
            <a:ext cx="388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ЦЕЛЕВАЯ АУДИТОРИЯ: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5143063" y="2619015"/>
            <a:ext cx="7603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Школьники 6-11 классов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родители обучающихся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педагоги и специалисты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работодатели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96737B-7D96-185F-EF96-23DE8A3B164B}"/>
              </a:ext>
            </a:extLst>
          </p:cNvPr>
          <p:cNvSpPr txBox="1"/>
          <p:nvPr/>
        </p:nvSpPr>
        <p:spPr>
          <a:xfrm>
            <a:off x="1188720" y="4511960"/>
            <a:ext cx="4663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ФОРМАТЫ МЕРОПРИЯТИЙ: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3903E-D224-A337-60B1-E0E01FBBFF91}"/>
              </a:ext>
            </a:extLst>
          </p:cNvPr>
          <p:cNvSpPr txBox="1"/>
          <p:nvPr/>
        </p:nvSpPr>
        <p:spPr>
          <a:xfrm>
            <a:off x="5648350" y="4193836"/>
            <a:ext cx="70978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Онлайн-диагностика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профориентационные уроки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профессиональные пробы</a:t>
            </a:r>
            <a:r>
              <a:rPr lang="en-US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экскурсии на предприятия и др</a:t>
            </a: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CB216716-132E-BEC0-A394-CD2606D49E0D}"/>
              </a:ext>
            </a:extLst>
          </p:cNvPr>
          <p:cNvSpPr/>
          <p:nvPr/>
        </p:nvSpPr>
        <p:spPr>
          <a:xfrm>
            <a:off x="283464" y="313227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E37A23AB-FCDE-0FE0-FAC2-DF67E03032A1}"/>
              </a:ext>
            </a:extLst>
          </p:cNvPr>
          <p:cNvSpPr/>
          <p:nvPr/>
        </p:nvSpPr>
        <p:spPr>
          <a:xfrm>
            <a:off x="283464" y="468666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60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05669"/>
            <a:ext cx="11709647" cy="23876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    </a:t>
            </a:r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Примерная рабочая программа внеурочной деятельности по профориентации «Билет в будущее»</a:t>
            </a:r>
            <a:br>
              <a:rPr lang="ru-RU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802634" y="2482153"/>
            <a:ext cx="903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8F69685-742A-1D6C-656B-F99A44455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04156"/>
              </p:ext>
            </p:extLst>
          </p:nvPr>
        </p:nvGraphicFramePr>
        <p:xfrm>
          <a:off x="1688237" y="1227147"/>
          <a:ext cx="8016536" cy="5558737"/>
        </p:xfrm>
        <a:graphic>
          <a:graphicData uri="http://schemas.openxmlformats.org/drawingml/2006/table">
            <a:tbl>
              <a:tblPr/>
              <a:tblGrid>
                <a:gridCol w="655468">
                  <a:extLst>
                    <a:ext uri="{9D8B030D-6E8A-4147-A177-3AD203B41FA5}">
                      <a16:colId xmlns:a16="http://schemas.microsoft.com/office/drawing/2014/main" val="2174508716"/>
                    </a:ext>
                  </a:extLst>
                </a:gridCol>
                <a:gridCol w="4827174">
                  <a:extLst>
                    <a:ext uri="{9D8B030D-6E8A-4147-A177-3AD203B41FA5}">
                      <a16:colId xmlns:a16="http://schemas.microsoft.com/office/drawing/2014/main" val="1320341553"/>
                    </a:ext>
                  </a:extLst>
                </a:gridCol>
                <a:gridCol w="2533894">
                  <a:extLst>
                    <a:ext uri="{9D8B030D-6E8A-4147-A177-3AD203B41FA5}">
                      <a16:colId xmlns:a16="http://schemas.microsoft.com/office/drawing/2014/main" val="1287719270"/>
                    </a:ext>
                  </a:extLst>
                </a:gridCol>
              </a:tblGrid>
              <a:tr h="780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indent="447675"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Темы программы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Количество часов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5057"/>
                  </a:ext>
                </a:extLst>
              </a:tr>
              <a:tr h="5339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Профориентационные уроки «Увлекаюсь»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83706"/>
                  </a:ext>
                </a:extLst>
              </a:tr>
              <a:tr h="780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Профориентационная онлайн-диагностика.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Первая часть «Понимаю себя»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615279"/>
                  </a:ext>
                </a:extLst>
              </a:tr>
              <a:tr h="780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Профориентационная выставка «Лаборатория будущего». «Узнаю рынок»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45274"/>
                  </a:ext>
                </a:extLst>
              </a:tr>
              <a:tr h="780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Профессиональные пробы «Пробую. Получаю опыт»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09330"/>
                  </a:ext>
                </a:extLst>
              </a:tr>
              <a:tr h="780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5.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Профориентационная онлайн-диагностика. Вторая часть «Осознаю»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51642"/>
                  </a:ext>
                </a:extLst>
              </a:tr>
              <a:tr h="780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</a:rPr>
                        <a:t>Профориентационный рефлексивный урок «Планирую»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ahnschrift Condensed" panose="020B0502040204020203" pitchFamily="34" charset="0"/>
                          <a:ea typeface="Arial" panose="020B0604020202020204" pitchFamily="34" charset="0"/>
                        </a:rPr>
                        <a:t>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70635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E07DA44-9079-020F-D4EB-ECFD460CABBA}"/>
              </a:ext>
            </a:extLst>
          </p:cNvPr>
          <p:cNvCxnSpPr/>
          <p:nvPr/>
        </p:nvCxnSpPr>
        <p:spPr>
          <a:xfrm>
            <a:off x="1688237" y="1227147"/>
            <a:ext cx="80165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A7E577F-11CF-910B-00FA-EBF8C81770B7}"/>
              </a:ext>
            </a:extLst>
          </p:cNvPr>
          <p:cNvCxnSpPr>
            <a:cxnSpLocks/>
          </p:cNvCxnSpPr>
          <p:nvPr/>
        </p:nvCxnSpPr>
        <p:spPr>
          <a:xfrm>
            <a:off x="1688237" y="1227147"/>
            <a:ext cx="0" cy="55587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91CD637-FDD3-2D40-989C-1767D62E8EE1}"/>
              </a:ext>
            </a:extLst>
          </p:cNvPr>
          <p:cNvCxnSpPr/>
          <p:nvPr/>
        </p:nvCxnSpPr>
        <p:spPr>
          <a:xfrm>
            <a:off x="9704773" y="1227147"/>
            <a:ext cx="0" cy="55587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D9A7152-A7D3-0AEA-A9D1-779B2E6974B9}"/>
              </a:ext>
            </a:extLst>
          </p:cNvPr>
          <p:cNvCxnSpPr/>
          <p:nvPr/>
        </p:nvCxnSpPr>
        <p:spPr>
          <a:xfrm>
            <a:off x="1688237" y="2006354"/>
            <a:ext cx="80165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ED26A80-E596-2DBD-C53E-B2479BECE1ED}"/>
              </a:ext>
            </a:extLst>
          </p:cNvPr>
          <p:cNvCxnSpPr/>
          <p:nvPr/>
        </p:nvCxnSpPr>
        <p:spPr>
          <a:xfrm>
            <a:off x="2343705" y="1227147"/>
            <a:ext cx="0" cy="55587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E5CF862-3929-BA72-4B27-28A610C647A3}"/>
              </a:ext>
            </a:extLst>
          </p:cNvPr>
          <p:cNvCxnSpPr/>
          <p:nvPr/>
        </p:nvCxnSpPr>
        <p:spPr>
          <a:xfrm>
            <a:off x="7173157" y="1227147"/>
            <a:ext cx="0" cy="55587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E34BEFA4-E4CD-6F8B-D8C0-584E063932CE}"/>
              </a:ext>
            </a:extLst>
          </p:cNvPr>
          <p:cNvCxnSpPr/>
          <p:nvPr/>
        </p:nvCxnSpPr>
        <p:spPr>
          <a:xfrm>
            <a:off x="1688237" y="3429000"/>
            <a:ext cx="80165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2443D7C-3628-094F-FDA5-ECAB3032999A}"/>
              </a:ext>
            </a:extLst>
          </p:cNvPr>
          <p:cNvCxnSpPr>
            <a:cxnSpLocks/>
          </p:cNvCxnSpPr>
          <p:nvPr/>
        </p:nvCxnSpPr>
        <p:spPr>
          <a:xfrm>
            <a:off x="1688237" y="2547891"/>
            <a:ext cx="80165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5F07CE5-65D2-3C2A-1F63-F11E76218742}"/>
              </a:ext>
            </a:extLst>
          </p:cNvPr>
          <p:cNvCxnSpPr/>
          <p:nvPr/>
        </p:nvCxnSpPr>
        <p:spPr>
          <a:xfrm>
            <a:off x="1689717" y="4327124"/>
            <a:ext cx="80165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4E7D6A5-353D-837D-68D6-D2A9E36C5429}"/>
              </a:ext>
            </a:extLst>
          </p:cNvPr>
          <p:cNvCxnSpPr/>
          <p:nvPr/>
        </p:nvCxnSpPr>
        <p:spPr>
          <a:xfrm>
            <a:off x="1688237" y="5117237"/>
            <a:ext cx="80165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F5982698-BB12-D4F7-6BB1-EE77B8535D6B}"/>
              </a:ext>
            </a:extLst>
          </p:cNvPr>
          <p:cNvCxnSpPr/>
          <p:nvPr/>
        </p:nvCxnSpPr>
        <p:spPr>
          <a:xfrm>
            <a:off x="1688237" y="5996127"/>
            <a:ext cx="80165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E1FFBAED-A408-48DB-E2F2-B44148FD1C1D}"/>
              </a:ext>
            </a:extLst>
          </p:cNvPr>
          <p:cNvCxnSpPr/>
          <p:nvPr/>
        </p:nvCxnSpPr>
        <p:spPr>
          <a:xfrm>
            <a:off x="1688237" y="6785884"/>
            <a:ext cx="80165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64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741" y="-246313"/>
            <a:ext cx="8655649" cy="124576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Контрольные точки по подготовке к реализации </a:t>
            </a:r>
            <a:r>
              <a:rPr lang="ru-RU" sz="32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профориентационого</a:t>
            </a:r>
            <a: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718146" y="222586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3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25579-2908-4C53-88C5-04400F067702}"/>
              </a:ext>
            </a:extLst>
          </p:cNvPr>
          <p:cNvSpPr txBox="1"/>
          <p:nvPr/>
        </p:nvSpPr>
        <p:spPr>
          <a:xfrm>
            <a:off x="1278466" y="28044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AA892-8146-4EF5-9C60-C108F7126E27}"/>
              </a:ext>
            </a:extLst>
          </p:cNvPr>
          <p:cNvSpPr txBox="1"/>
          <p:nvPr/>
        </p:nvSpPr>
        <p:spPr>
          <a:xfrm>
            <a:off x="889233" y="1328120"/>
            <a:ext cx="55283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10 июля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Подтверждение уровня реализации </a:t>
            </a:r>
            <a:r>
              <a:rPr lang="ru-RU" dirty="0" err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профминимума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Представление информации об ответственных специалистах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13618C-598A-4429-BBB0-11E61A8E2388}"/>
              </a:ext>
            </a:extLst>
          </p:cNvPr>
          <p:cNvSpPr txBox="1"/>
          <p:nvPr/>
        </p:nvSpPr>
        <p:spPr>
          <a:xfrm>
            <a:off x="889233" y="2864704"/>
            <a:ext cx="55283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11 июля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Представление информации о профилях обучения в соответствии с мониторинговыми формами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6FC40-D7A1-453F-8C31-09780D341978}"/>
              </a:ext>
            </a:extLst>
          </p:cNvPr>
          <p:cNvSpPr txBox="1"/>
          <p:nvPr/>
        </p:nvSpPr>
        <p:spPr>
          <a:xfrm>
            <a:off x="889232" y="4044583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12 августа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Регистрация на платформе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BVBINFO.RU 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16E358-E723-4E9F-BB76-9FEE4CDB9289}"/>
              </a:ext>
            </a:extLst>
          </p:cNvPr>
          <p:cNvSpPr txBox="1"/>
          <p:nvPr/>
        </p:nvSpPr>
        <p:spPr>
          <a:xfrm>
            <a:off x="7066326" y="1439058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10 сентября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Сбор согласий на обработку ПД данных обучающихся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92A7F6-7535-4762-908F-6C764AFCEF0F}"/>
              </a:ext>
            </a:extLst>
          </p:cNvPr>
          <p:cNvSpPr txBox="1"/>
          <p:nvPr/>
        </p:nvSpPr>
        <p:spPr>
          <a:xfrm>
            <a:off x="7066325" y="2351542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10 сентября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 </a:t>
            </a:r>
            <a:r>
              <a:rPr lang="ru-RU" dirty="0" err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профоприентационной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работы ОО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9ED637-EFEF-44F7-907C-9AC61827D557}"/>
              </a:ext>
            </a:extLst>
          </p:cNvPr>
          <p:cNvSpPr txBox="1"/>
          <p:nvPr/>
        </p:nvSpPr>
        <p:spPr>
          <a:xfrm>
            <a:off x="7066325" y="5173370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 декабря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Участие в Проекте Билет </a:t>
            </a:r>
            <a:r>
              <a:rPr lang="ru-RU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будущее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5DF39A-2FD0-450B-8029-7CDD22B386EF}"/>
              </a:ext>
            </a:extLst>
          </p:cNvPr>
          <p:cNvSpPr txBox="1"/>
          <p:nvPr/>
        </p:nvSpPr>
        <p:spPr>
          <a:xfrm>
            <a:off x="7066325" y="3492205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30 августа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Мониторинг готовности ОО к реализации </a:t>
            </a:r>
            <a:r>
              <a:rPr lang="ru-RU" dirty="0" err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профминимума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60B20C-2D2F-4164-BCA2-822EE9EC9C2B}"/>
              </a:ext>
            </a:extLst>
          </p:cNvPr>
          <p:cNvSpPr txBox="1"/>
          <p:nvPr/>
        </p:nvSpPr>
        <p:spPr>
          <a:xfrm>
            <a:off x="889232" y="5173370"/>
            <a:ext cx="5528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25 августа </a:t>
            </a:r>
          </a:p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участия педагогов-=навигаторов в ПК</a:t>
            </a:r>
          </a:p>
        </p:txBody>
      </p:sp>
    </p:spTree>
    <p:extLst>
      <p:ext uri="{BB962C8B-B14F-4D97-AF65-F5344CB8AC3E}">
        <p14:creationId xmlns:p14="http://schemas.microsoft.com/office/powerpoint/2010/main" val="304994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59" y="-1472051"/>
            <a:ext cx="10668000" cy="238760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Нормативно-правовая база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81948" y="-4924391"/>
            <a:ext cx="68896" cy="1195120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1075BE9-A755-9658-331D-EA442A888996}"/>
              </a:ext>
            </a:extLst>
          </p:cNvPr>
          <p:cNvSpPr txBox="1"/>
          <p:nvPr/>
        </p:nvSpPr>
        <p:spPr>
          <a:xfrm>
            <a:off x="762000" y="1145368"/>
            <a:ext cx="111488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Федеральный государственный образовательный стандарт начального общего образования (приказ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Минпросвещения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России от 31 мая 2021 г. . N 286) (далее - ФГОС НОО)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Федеральный государственный образовательный стандарт основного общего образования (приказ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Минпросвещения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России от 31 мая 2021 г. N 287) (далее - ФГОС ООО)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Федеральный государственный образовательный стандарт среднего (полного) общего образования (приказ Минобрнауки России от 12 августа 2022 г. N 732) (далее - ФГОС СОО).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Методические рекомендации по реализации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профориентаицонного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минимума в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общеобразваотельных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организациях РФ (Письмо Департамента государственной политик в сфере среднего профессионального образования и профессионального обучения №05-848 от 20.03.2023 г.</a:t>
            </a:r>
            <a:b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Информационно-методическое письмо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Минпросвещения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России от 03.04.2023 г. №1431 об организации внеурочной деятельности в рамках реализации образовательных стандартов начального общего и основного общего образования 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861F7B27-9A20-47A8-8566-2C1C7CC35E8C}"/>
              </a:ext>
            </a:extLst>
          </p:cNvPr>
          <p:cNvSpPr/>
          <p:nvPr/>
        </p:nvSpPr>
        <p:spPr>
          <a:xfrm>
            <a:off x="467090" y="1308264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134C7435-2A6B-797D-6F0C-95F505ED5A78}"/>
              </a:ext>
            </a:extLst>
          </p:cNvPr>
          <p:cNvSpPr/>
          <p:nvPr/>
        </p:nvSpPr>
        <p:spPr>
          <a:xfrm flipV="1">
            <a:off x="480058" y="2009552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DC807630-B25F-6A2A-1460-8BBCA8577A65}"/>
              </a:ext>
            </a:extLst>
          </p:cNvPr>
          <p:cNvSpPr/>
          <p:nvPr/>
        </p:nvSpPr>
        <p:spPr>
          <a:xfrm>
            <a:off x="470372" y="3540582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B1429F80-0535-9C9B-ECD9-C68111ECBA0F}"/>
              </a:ext>
            </a:extLst>
          </p:cNvPr>
          <p:cNvSpPr/>
          <p:nvPr/>
        </p:nvSpPr>
        <p:spPr>
          <a:xfrm>
            <a:off x="467089" y="2798834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C5B655E9-1CB3-08B9-B51A-6A37E1EC374D}"/>
              </a:ext>
            </a:extLst>
          </p:cNvPr>
          <p:cNvSpPr/>
          <p:nvPr/>
        </p:nvSpPr>
        <p:spPr>
          <a:xfrm>
            <a:off x="467088" y="4601509"/>
            <a:ext cx="281941" cy="17900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2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70" y="-1485787"/>
            <a:ext cx="10668000" cy="238760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Реализация профориентационного минимума в ОО РМ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718146" y="222586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3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25579-2908-4C53-88C5-04400F067702}"/>
              </a:ext>
            </a:extLst>
          </p:cNvPr>
          <p:cNvSpPr txBox="1"/>
          <p:nvPr/>
        </p:nvSpPr>
        <p:spPr>
          <a:xfrm>
            <a:off x="1278466" y="28044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C02474B-CF0E-7389-8CA9-9A3AF7E0369B}"/>
              </a:ext>
            </a:extLst>
          </p:cNvPr>
          <p:cNvSpPr/>
          <p:nvPr/>
        </p:nvSpPr>
        <p:spPr>
          <a:xfrm>
            <a:off x="806993" y="1198661"/>
            <a:ext cx="419176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4C7037-97CF-9DDD-5560-3D7E90A0E02A}"/>
              </a:ext>
            </a:extLst>
          </p:cNvPr>
          <p:cNvSpPr txBox="1"/>
          <p:nvPr/>
        </p:nvSpPr>
        <p:spPr>
          <a:xfrm>
            <a:off x="6646154" y="2425923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Разработка планов ОО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280FF0B-67E7-DB57-A347-450BE99D3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094" y="1246629"/>
            <a:ext cx="4981914" cy="8047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6B51F2B-E4C4-493B-9342-4960ED0AA571}"/>
              </a:ext>
            </a:extLst>
          </p:cNvPr>
          <p:cNvSpPr txBox="1"/>
          <p:nvPr/>
        </p:nvSpPr>
        <p:spPr>
          <a:xfrm>
            <a:off x="860752" y="1338105"/>
            <a:ext cx="4526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Закрепление ответственных в ОО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EFFA13E3-BC42-4472-BAB5-203574B9EF27}"/>
              </a:ext>
            </a:extLst>
          </p:cNvPr>
          <p:cNvSpPr/>
          <p:nvPr/>
        </p:nvSpPr>
        <p:spPr>
          <a:xfrm>
            <a:off x="806992" y="2304297"/>
            <a:ext cx="419176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515F3056-969B-48BE-9F15-DDBE13131278}"/>
              </a:ext>
            </a:extLst>
          </p:cNvPr>
          <p:cNvSpPr/>
          <p:nvPr/>
        </p:nvSpPr>
        <p:spPr>
          <a:xfrm>
            <a:off x="806992" y="3611236"/>
            <a:ext cx="4191767" cy="7974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D36F6F-0EF9-4AB4-9A0D-BC89B61F5DAA}"/>
              </a:ext>
            </a:extLst>
          </p:cNvPr>
          <p:cNvSpPr txBox="1"/>
          <p:nvPr/>
        </p:nvSpPr>
        <p:spPr>
          <a:xfrm>
            <a:off x="943134" y="3660363"/>
            <a:ext cx="4055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Диагностика ОО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0970F2-39B3-4869-94B0-1F70517CDB73}"/>
              </a:ext>
            </a:extLst>
          </p:cNvPr>
          <p:cNvSpPr txBox="1"/>
          <p:nvPr/>
        </p:nvSpPr>
        <p:spPr>
          <a:xfrm>
            <a:off x="6598147" y="1245140"/>
            <a:ext cx="4526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Цикл обучающих методических семинаров/ Повышение квалификации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3533A33-628E-4B05-B361-F109BBEB8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094" y="2285162"/>
            <a:ext cx="4981914" cy="80474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A7DEAA45-110D-4A84-AD48-794DCC5B1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478" y="3603927"/>
            <a:ext cx="4981914" cy="80474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6D96EC7-3A43-40C9-85AD-BC46B4FB5B89}"/>
              </a:ext>
            </a:extLst>
          </p:cNvPr>
          <p:cNvSpPr txBox="1"/>
          <p:nvPr/>
        </p:nvSpPr>
        <p:spPr>
          <a:xfrm>
            <a:off x="880955" y="2489298"/>
            <a:ext cx="4526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Создание информационного ресурса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C383E2-146C-4149-ACAA-6660B8DE322A}"/>
              </a:ext>
            </a:extLst>
          </p:cNvPr>
          <p:cNvSpPr txBox="1"/>
          <p:nvPr/>
        </p:nvSpPr>
        <p:spPr>
          <a:xfrm>
            <a:off x="6598146" y="3575824"/>
            <a:ext cx="4852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Разработка и реализация образовательных программ и отдельных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01134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536" y="291314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ru-RU" sz="8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Профориентационный минимум -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4316DE-9158-490D-96BC-46BEEF6E0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1899" y="1722192"/>
            <a:ext cx="7386222" cy="2849808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единый универсальный минимальный набор профориентационных практик и инструментов для проведения мероприятий по профессиональной ориентации обучающихся во всех субъектах РФ, включая отдаленные и труднодоступные территории.</a:t>
            </a:r>
            <a:b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Включает несколько уровней реализации.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92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5410" y="-1463089"/>
            <a:ext cx="10668000" cy="238760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Цели и задачи 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283464" y="157788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58517-E685-4459-8C43-9996855EB7DB}"/>
              </a:ext>
            </a:extLst>
          </p:cNvPr>
          <p:cNvSpPr txBox="1"/>
          <p:nvPr/>
        </p:nvSpPr>
        <p:spPr>
          <a:xfrm>
            <a:off x="1261872" y="138274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ЦЕЛЬ: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2802635" y="1321193"/>
            <a:ext cx="9268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выстраивание системы профессиональной ориентации обучающихся, которая реализуется в образовательной, воспитательной и иных видах деятельности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44" y="2661460"/>
            <a:ext cx="920576" cy="3535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3131E3-CA03-4A21-A54B-7771862A067E}"/>
              </a:ext>
            </a:extLst>
          </p:cNvPr>
          <p:cNvSpPr txBox="1"/>
          <p:nvPr/>
        </p:nvSpPr>
        <p:spPr>
          <a:xfrm>
            <a:off x="1188720" y="2470634"/>
            <a:ext cx="1625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ЗАДАЧИ: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802634" y="2482153"/>
            <a:ext cx="9031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Развитие нормативно-правового обеспечения профориентационной деятельности в образовательных организациях;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Разработка научно-обоснованного содержательного наполнения профориентационной работы;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Систематизация и обогащение инструментами и практиками региональных, муниципальных и школьных моделей профессиональной ориентации обучающихся;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Подготовка программ повышения квалификации для специалистов, осуществляющих профориентационную деятельность в образовательных организациях;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Включение в профориентационную работу профессиональных образовательных организаций, организаций высшего образования, компаний - работодателей, центров занятости населения, родительского сообщества.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96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260CECC-A538-403D-95C5-3F00E0A9838D}"/>
              </a:ext>
            </a:extLst>
          </p:cNvPr>
          <p:cNvSpPr/>
          <p:nvPr/>
        </p:nvSpPr>
        <p:spPr>
          <a:xfrm>
            <a:off x="324452" y="4390936"/>
            <a:ext cx="4972117" cy="132343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70" y="-1535164"/>
            <a:ext cx="10668000" cy="2387600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Уровни 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718146" y="222586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endParaRPr lang="ru-RU" sz="3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7BF35-3D29-48F4-9D46-418E6CB483E8}"/>
              </a:ext>
            </a:extLst>
          </p:cNvPr>
          <p:cNvSpPr txBox="1"/>
          <p:nvPr/>
        </p:nvSpPr>
        <p:spPr>
          <a:xfrm>
            <a:off x="1977023" y="2026505"/>
            <a:ext cx="7603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Цель реализации базового уровня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– активизация профессионального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самоопределения обучающихся и формирование у них основ карьерной грамотности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(инструментальной стороны профессионального самоопределения).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25579-2908-4C53-88C5-04400F067702}"/>
              </a:ext>
            </a:extLst>
          </p:cNvPr>
          <p:cNvSpPr txBox="1"/>
          <p:nvPr/>
        </p:nvSpPr>
        <p:spPr>
          <a:xfrm>
            <a:off x="1278466" y="28044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B81A9A-F5D0-A9B6-64FD-13E09A041CC7}"/>
              </a:ext>
            </a:extLst>
          </p:cNvPr>
          <p:cNvSpPr txBox="1"/>
          <p:nvPr/>
        </p:nvSpPr>
        <p:spPr>
          <a:xfrm>
            <a:off x="3106493" y="1000120"/>
            <a:ext cx="3084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Базовый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5187F7-5CD3-CD5F-1616-326158867B9F}"/>
              </a:ext>
            </a:extLst>
          </p:cNvPr>
          <p:cNvSpPr txBox="1"/>
          <p:nvPr/>
        </p:nvSpPr>
        <p:spPr>
          <a:xfrm>
            <a:off x="324452" y="3191797"/>
            <a:ext cx="2619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Основной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AE12DD-648E-7E1D-54E0-3BCB05C1BE9E}"/>
              </a:ext>
            </a:extLst>
          </p:cNvPr>
          <p:cNvSpPr txBox="1"/>
          <p:nvPr/>
        </p:nvSpPr>
        <p:spPr>
          <a:xfrm>
            <a:off x="0" y="4390937"/>
            <a:ext cx="55863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Цель реализации основного уровня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– формирование готовности к профессиональному самоопределению обучающихся 6–11 классов общеобразовательных организаций.</a:t>
            </a:r>
          </a:p>
          <a:p>
            <a:pPr algn="ctr"/>
            <a:endParaRPr lang="ru-RU" sz="2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algn="ctr"/>
            <a:endParaRPr lang="ru-RU" sz="2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71F4F0CD-043F-95E5-6559-A501230535F1}"/>
              </a:ext>
            </a:extLst>
          </p:cNvPr>
          <p:cNvSpPr/>
          <p:nvPr/>
        </p:nvSpPr>
        <p:spPr>
          <a:xfrm>
            <a:off x="5586395" y="4374783"/>
            <a:ext cx="6203151" cy="163121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C703AC-2601-4FCD-3DF9-96C85A636B5A}"/>
              </a:ext>
            </a:extLst>
          </p:cNvPr>
          <p:cNvSpPr txBox="1"/>
          <p:nvPr/>
        </p:nvSpPr>
        <p:spPr>
          <a:xfrm>
            <a:off x="6095999" y="3215463"/>
            <a:ext cx="3621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Продвинутый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6EDCA6-DBEF-CCEE-5692-D5040A40DBB6}"/>
              </a:ext>
            </a:extLst>
          </p:cNvPr>
          <p:cNvSpPr txBox="1"/>
          <p:nvPr/>
        </p:nvSpPr>
        <p:spPr>
          <a:xfrm>
            <a:off x="5626483" y="4364790"/>
            <a:ext cx="60945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Продвинутый уровень реализации Профориентационного минимума полностью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повторяет содержание основного уровня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При этом в дополнение к основной программе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включает привлечение партнеров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для разработки и проведения программы профессиональной ориентации. 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BE42BEB8-63EE-62EB-42C0-90DA7E7E00BB}"/>
              </a:ext>
            </a:extLst>
          </p:cNvPr>
          <p:cNvSpPr/>
          <p:nvPr/>
        </p:nvSpPr>
        <p:spPr>
          <a:xfrm>
            <a:off x="1977023" y="1986876"/>
            <a:ext cx="7603363" cy="109492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F224FF-6756-4980-9850-94E3C17B5C44}"/>
              </a:ext>
            </a:extLst>
          </p:cNvPr>
          <p:cNvSpPr txBox="1"/>
          <p:nvPr/>
        </p:nvSpPr>
        <p:spPr>
          <a:xfrm>
            <a:off x="3261565" y="3366328"/>
            <a:ext cx="2592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60 часов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D122F5-3BD7-4D45-BE5C-9B21D8D913C6}"/>
              </a:ext>
            </a:extLst>
          </p:cNvPr>
          <p:cNvSpPr txBox="1"/>
          <p:nvPr/>
        </p:nvSpPr>
        <p:spPr>
          <a:xfrm>
            <a:off x="6095999" y="1187263"/>
            <a:ext cx="2592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40 часов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DD526A-058B-495C-82EF-D555A3C4EC6E}"/>
              </a:ext>
            </a:extLst>
          </p:cNvPr>
          <p:cNvSpPr txBox="1"/>
          <p:nvPr/>
        </p:nvSpPr>
        <p:spPr>
          <a:xfrm>
            <a:off x="9781563" y="3366328"/>
            <a:ext cx="2592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80 часов</a:t>
            </a:r>
          </a:p>
        </p:txBody>
      </p:sp>
    </p:spTree>
    <p:extLst>
      <p:ext uri="{BB962C8B-B14F-4D97-AF65-F5344CB8AC3E}">
        <p14:creationId xmlns:p14="http://schemas.microsoft.com/office/powerpoint/2010/main" val="208840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5410" y="-1463089"/>
            <a:ext cx="10668000" cy="238760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Базовый уровень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283464" y="157788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58517-E685-4459-8C43-9996855EB7DB}"/>
              </a:ext>
            </a:extLst>
          </p:cNvPr>
          <p:cNvSpPr txBox="1"/>
          <p:nvPr/>
        </p:nvSpPr>
        <p:spPr>
          <a:xfrm>
            <a:off x="1261872" y="138274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ЦЕЛЬ: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2802635" y="1321193"/>
            <a:ext cx="9268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активизация профессионального самоопределения обучающихся и формирование у них основ карьерной грамотности (инструментальной стороны профессионального самоопределения)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64" y="2880491"/>
            <a:ext cx="920576" cy="3535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3131E3-CA03-4A21-A54B-7771862A067E}"/>
              </a:ext>
            </a:extLst>
          </p:cNvPr>
          <p:cNvSpPr txBox="1"/>
          <p:nvPr/>
        </p:nvSpPr>
        <p:spPr>
          <a:xfrm>
            <a:off x="1261872" y="2703348"/>
            <a:ext cx="1625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ЗАДАЧИ: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802634" y="2482153"/>
            <a:ext cx="90312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организация и систематизация первичной профориентационной помощи;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развитие представлений обучающихся о современном разнообразии профессий и специальностей, важности трудовой деятельности и выбора ее специфики, возможностях профессионального образования;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информирование обучающихся о содержании деятельности востребованных на рынке труда специалистов;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развитие мотивации обучающихся к профессиональному самоопределению;</a:t>
            </a: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диагностика склонностей обучающихся к профессиональным направлениям.</a:t>
            </a:r>
            <a:b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187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117"/>
            <a:ext cx="11736197" cy="9597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Рекомендации по реализации базового уровня </a:t>
            </a:r>
            <a:b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320402" y="149030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1348331" y="1409593"/>
            <a:ext cx="1053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Назначить ответственного в школе по профориентации (замдиректора по воспитательной работе)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72" y="2541177"/>
            <a:ext cx="920576" cy="3535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1391826" y="1918507"/>
            <a:ext cx="104450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Определить ответственных специалистов по организации профориентационной работы из числа педагогических работников (педагог-предметник, классный руководитель, педагог-психолог, и др.). Данному специалисту необходимо пройти инструктаж по организации и проведению профориентационной работы в образовательной организации (не менее 6 </a:t>
            </a:r>
            <a:r>
              <a:rPr lang="ru-RU" sz="2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ак</a:t>
            </a:r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часов)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D4B0FA1-B25F-484F-95EC-258DCE766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26" y="3839658"/>
            <a:ext cx="920576" cy="3535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6B0EB83-D9BD-4204-8F75-AC6DA0710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72" y="5005423"/>
            <a:ext cx="920576" cy="3535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B814F62-F9BF-444D-A3C0-1CB71E756D33}"/>
              </a:ext>
            </a:extLst>
          </p:cNvPr>
          <p:cNvSpPr txBox="1"/>
          <p:nvPr/>
        </p:nvSpPr>
        <p:spPr>
          <a:xfrm>
            <a:off x="1320156" y="3513813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определяет количество участников профориентационных мероприятий из числа обучающихся 6–11 классов (формирует учебные группы)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AF5599-5259-4E9B-9AF4-7430B444555C}"/>
              </a:ext>
            </a:extLst>
          </p:cNvPr>
          <p:cNvSpPr txBox="1"/>
          <p:nvPr/>
        </p:nvSpPr>
        <p:spPr>
          <a:xfrm>
            <a:off x="1320156" y="4628225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создает план профориентационной работы с учетом возрастных и индивидуальных особенностей обучающихся, входящих в учебные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59189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5410" y="-1463089"/>
            <a:ext cx="10668000" cy="238760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Основной уровень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283464" y="157788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58517-E685-4459-8C43-9996855EB7DB}"/>
              </a:ext>
            </a:extLst>
          </p:cNvPr>
          <p:cNvSpPr txBox="1"/>
          <p:nvPr/>
        </p:nvSpPr>
        <p:spPr>
          <a:xfrm>
            <a:off x="1261872" y="1382749"/>
            <a:ext cx="1151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ЦЕЛЬ: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2802635" y="1321193"/>
            <a:ext cx="9268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формирование готовности к профессиональному самоопределению обучающихся 6–11 классов общеобразовательных организаций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64" y="2344722"/>
            <a:ext cx="920576" cy="3535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3131E3-CA03-4A21-A54B-7771862A067E}"/>
              </a:ext>
            </a:extLst>
          </p:cNvPr>
          <p:cNvSpPr txBox="1"/>
          <p:nvPr/>
        </p:nvSpPr>
        <p:spPr>
          <a:xfrm>
            <a:off x="1175961" y="2090635"/>
            <a:ext cx="162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ЗАДАЧИ: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2804452" y="1810464"/>
            <a:ext cx="93451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 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построение системы содействия профессиональному самоопределению обучающихся ОО;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разработка плана профориентационной работы для групп, обучающихся по возрастам (6–7, 8–9 и 10–11 классы);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выявление исходного уровня сформированности внутренней (мотивационно-личностной) и внешней (</a:t>
            </a:r>
            <a:r>
              <a:rPr lang="ru-RU" sz="2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знаниевой</a:t>
            </a: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) сторон готовности к профессиональному самоопределению у обучающихся и после участия в профориентационной программе;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формирование индивидуальных рекомендаций для обучающихся по построению образовательно-профессиональной траектории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информирование обучающихся о специфике рынка труда и системе профессионального образования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формирование у обучающихся профориентационных компетенций, необходимых для осуществления всех этапов карьерной </a:t>
            </a:r>
            <a:r>
              <a:rPr lang="ru-RU" sz="2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самонавигации</a:t>
            </a:r>
            <a:endParaRPr lang="ru-RU" sz="2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совершенствование профессиональных компетенций специалистов, ответственных за профориентационную работу в образовательной организации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повышение активности и ответственности родителей в целях содействия обучающимся в формировании навыка осознанного выбора</a:t>
            </a:r>
          </a:p>
        </p:txBody>
      </p:sp>
    </p:spTree>
    <p:extLst>
      <p:ext uri="{BB962C8B-B14F-4D97-AF65-F5344CB8AC3E}">
        <p14:creationId xmlns:p14="http://schemas.microsoft.com/office/powerpoint/2010/main" val="31250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D07C"/>
            </a:gs>
            <a:gs pos="100000">
              <a:srgbClr val="69B0C1"/>
            </a:gs>
            <a:gs pos="0">
              <a:srgbClr val="0F9B9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BA5F-5069-4741-9687-56BB64F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117"/>
            <a:ext cx="11736197" cy="9597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Рекомендации по реализации основного уровня </a:t>
            </a:r>
            <a:b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Профориентационного минимума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80922-F272-4DA2-8B5A-81EF7DBDF998}"/>
              </a:ext>
            </a:extLst>
          </p:cNvPr>
          <p:cNvSpPr txBox="1"/>
          <p:nvPr/>
        </p:nvSpPr>
        <p:spPr>
          <a:xfrm>
            <a:off x="4163627" y="958788"/>
            <a:ext cx="67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B4B6E-930A-46C4-80BA-E11EAC1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1551" y="-4901046"/>
            <a:ext cx="68896" cy="11951208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955911-2427-4597-96F3-436812FA71BB}"/>
              </a:ext>
            </a:extLst>
          </p:cNvPr>
          <p:cNvSpPr/>
          <p:nvPr/>
        </p:nvSpPr>
        <p:spPr>
          <a:xfrm>
            <a:off x="320402" y="1490305"/>
            <a:ext cx="905256" cy="3176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A125E-FCA4-49E8-88C0-D5D09F9FE796}"/>
              </a:ext>
            </a:extLst>
          </p:cNvPr>
          <p:cNvSpPr txBox="1"/>
          <p:nvPr/>
        </p:nvSpPr>
        <p:spPr>
          <a:xfrm>
            <a:off x="1348331" y="1409593"/>
            <a:ext cx="1053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Назначить ответственного в школе по профориентации (замдиректора по воспитательной работе)</a:t>
            </a:r>
          </a:p>
          <a:p>
            <a:endParaRPr lang="ru-RU" sz="2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D4E769-03E2-470F-8302-65E64502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02" y="2169793"/>
            <a:ext cx="920576" cy="3535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31FA5-2FDB-4740-90F7-48E3474E0BF1}"/>
              </a:ext>
            </a:extLst>
          </p:cNvPr>
          <p:cNvSpPr txBox="1"/>
          <p:nvPr/>
        </p:nvSpPr>
        <p:spPr>
          <a:xfrm>
            <a:off x="1348331" y="1628707"/>
            <a:ext cx="1044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Определить ответственных специалистов по организации профориентационной работы из числа педагогических работников (педагог-предметник, классный руководитель, педагог-психолог, и др.).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D4B0FA1-B25F-484F-95EC-258DCE766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82" y="3379993"/>
            <a:ext cx="920576" cy="3535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6B0EB83-D9BD-4204-8F75-AC6DA0710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98" y="5978727"/>
            <a:ext cx="920576" cy="3535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B814F62-F9BF-444D-A3C0-1CB71E756D33}"/>
              </a:ext>
            </a:extLst>
          </p:cNvPr>
          <p:cNvSpPr txBox="1"/>
          <p:nvPr/>
        </p:nvSpPr>
        <p:spPr>
          <a:xfrm>
            <a:off x="1291157" y="2934338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Специалистам необходимо пройти подготовку по программе дополнительного профессионального образования (повышения квалификации, не менее 36 часов)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AF5599-5259-4E9B-9AF4-7430B444555C}"/>
              </a:ext>
            </a:extLst>
          </p:cNvPr>
          <p:cNvSpPr txBox="1"/>
          <p:nvPr/>
        </p:nvSpPr>
        <p:spPr>
          <a:xfrm>
            <a:off x="1348331" y="5485171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создает план профориентационной работы с учетом возрастных и индивидуальных особенностей обучающихся, входящих в учебные группы.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9E06109-E859-4CCF-A441-5F7135EA6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82" y="4255705"/>
            <a:ext cx="920576" cy="35359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43A625-5E4C-4D15-9DF9-84D71F64871B}"/>
              </a:ext>
            </a:extLst>
          </p:cNvPr>
          <p:cNvSpPr txBox="1"/>
          <p:nvPr/>
        </p:nvSpPr>
        <p:spPr>
          <a:xfrm>
            <a:off x="1319744" y="3821651"/>
            <a:ext cx="1044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Специалист определяет количество участников профориентационных мероприятий из числа обучающихся 6–11 классов (формирует учебные группы)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3EB151A-F384-46DB-A116-1BDCB1F09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98" y="5190895"/>
            <a:ext cx="920576" cy="3535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8D5AF3-B29B-4E83-8327-07405734F5A4}"/>
              </a:ext>
            </a:extLst>
          </p:cNvPr>
          <p:cNvSpPr txBox="1"/>
          <p:nvPr/>
        </p:nvSpPr>
        <p:spPr>
          <a:xfrm>
            <a:off x="1348331" y="4821563"/>
            <a:ext cx="10445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ru-RU" sz="2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Специалист организует использование специализированной Платформы</a:t>
            </a:r>
          </a:p>
        </p:txBody>
      </p:sp>
    </p:spTree>
    <p:extLst>
      <p:ext uri="{BB962C8B-B14F-4D97-AF65-F5344CB8AC3E}">
        <p14:creationId xmlns:p14="http://schemas.microsoft.com/office/powerpoint/2010/main" val="3940089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1560</Words>
  <Application>Microsoft Office PowerPoint</Application>
  <PresentationFormat>Широкоэкранный</PresentationFormat>
  <Paragraphs>199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Bahnschrift Condensed</vt:lpstr>
      <vt:lpstr>Calibri</vt:lpstr>
      <vt:lpstr>Calibri Light</vt:lpstr>
      <vt:lpstr>Times New Roman</vt:lpstr>
      <vt:lpstr>Тема Office</vt:lpstr>
      <vt:lpstr> </vt:lpstr>
      <vt:lpstr>Нормативно-правовая база</vt:lpstr>
      <vt:lpstr>Профориентационный минимум -</vt:lpstr>
      <vt:lpstr>Цели и задачи Профориентационного минимума</vt:lpstr>
      <vt:lpstr>Уровни профориентационного минимума</vt:lpstr>
      <vt:lpstr>Базовый уровень </vt:lpstr>
      <vt:lpstr>Рекомендации по реализации базового уровня  Профориентационного минимума</vt:lpstr>
      <vt:lpstr>Основной уровень </vt:lpstr>
      <vt:lpstr>Рекомендации по реализации основного уровня  Профориентационного минимума</vt:lpstr>
      <vt:lpstr>Рекомендации по реализации продвинутого уровня  Профориентационного минимума</vt:lpstr>
      <vt:lpstr>Мероприятия профориентационного минимума</vt:lpstr>
      <vt:lpstr>Презентация PowerPoint</vt:lpstr>
      <vt:lpstr>Презентация PowerPoint</vt:lpstr>
      <vt:lpstr>Презентация PowerPoint</vt:lpstr>
      <vt:lpstr>Форматы профориентационной работы</vt:lpstr>
      <vt:lpstr>Форматы профориентационной работы</vt:lpstr>
      <vt:lpstr>Идеология проекта «Билет в будущее»</vt:lpstr>
      <vt:lpstr>      Примерная рабочая программа внеурочной деятельности по профориентации «Билет в будущее» </vt:lpstr>
      <vt:lpstr>Контрольные точки по подготовке к реализации профориентационого минимума</vt:lpstr>
      <vt:lpstr>Реализация профориентационного минимума в ОО РМ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86</cp:revision>
  <dcterms:created xsi:type="dcterms:W3CDTF">2021-09-10T09:07:10Z</dcterms:created>
  <dcterms:modified xsi:type="dcterms:W3CDTF">2023-07-07T10:56:25Z</dcterms:modified>
</cp:coreProperties>
</file>