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7" r:id="rId3"/>
    <p:sldId id="283" r:id="rId4"/>
    <p:sldId id="278" r:id="rId5"/>
    <p:sldId id="279" r:id="rId6"/>
    <p:sldId id="259" r:id="rId7"/>
    <p:sldId id="280" r:id="rId8"/>
    <p:sldId id="281" r:id="rId9"/>
    <p:sldId id="273" r:id="rId10"/>
    <p:sldId id="282" r:id="rId11"/>
    <p:sldId id="284" r:id="rId12"/>
    <p:sldId id="285" r:id="rId13"/>
    <p:sldId id="286" r:id="rId14"/>
    <p:sldId id="287" r:id="rId15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C59"/>
    <a:srgbClr val="F15B4D"/>
    <a:srgbClr val="BDBEC0"/>
    <a:srgbClr val="EBEAEF"/>
    <a:srgbClr val="FCFCFC"/>
    <a:srgbClr val="FABFB7"/>
    <a:srgbClr val="939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>
      <p:cViewPr varScale="1">
        <p:scale>
          <a:sx n="77" d="100"/>
          <a:sy n="77" d="100"/>
        </p:scale>
        <p:origin x="10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942028985507246E-2"/>
          <c:y val="0"/>
          <c:w val="0.96811594202898554"/>
          <c:h val="0.90747997685747928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486020698190225E-2"/>
                  <c:y val="-0.214781377346777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9D-4D50-8655-5E334DB29BF9}"/>
                </c:ext>
              </c:extLst>
            </c:dLbl>
            <c:dLbl>
              <c:idx val="1"/>
              <c:layout>
                <c:manualLayout>
                  <c:x val="2.6124870659824086E-2"/>
                  <c:y val="-0.3836140076776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9D-4D50-8655-5E334DB29BF9}"/>
                </c:ext>
              </c:extLst>
            </c:dLbl>
            <c:dLbl>
              <c:idx val="2"/>
              <c:layout>
                <c:manualLayout>
                  <c:x val="3.070247469302366E-2"/>
                  <c:y val="-0.43211362843433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9D-4D50-8655-5E334DB29BF9}"/>
                </c:ext>
              </c:extLst>
            </c:dLbl>
            <c:dLbl>
              <c:idx val="3"/>
              <c:layout>
                <c:manualLayout>
                  <c:x val="3.6579449197146771E-2"/>
                  <c:y val="-0.44896333676692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9D-4D50-8655-5E334DB29B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Лист3!$A$1:$A$4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Лист3!$B$1:$B$4</c:f>
              <c:numCache>
                <c:formatCode>0.00%</c:formatCode>
                <c:ptCount val="4"/>
                <c:pt idx="0">
                  <c:v>0.66800000000000004</c:v>
                </c:pt>
                <c:pt idx="1">
                  <c:v>0.74199999999999999</c:v>
                </c:pt>
                <c:pt idx="2">
                  <c:v>0.76600000000000001</c:v>
                </c:pt>
                <c:pt idx="3">
                  <c:v>0.77800000000000002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9D-4D50-8655-5E334DB29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8445167"/>
        <c:axId val="1550975983"/>
        <c:axId val="0"/>
      </c:bar3DChart>
      <c:catAx>
        <c:axId val="11984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50975983"/>
        <c:crosses val="autoZero"/>
        <c:auto val="1"/>
        <c:lblAlgn val="ctr"/>
        <c:lblOffset val="100"/>
        <c:noMultiLvlLbl val="0"/>
      </c:catAx>
      <c:valAx>
        <c:axId val="155097598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844516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08623298033284E-2"/>
          <c:y val="3.9473684210526314E-2"/>
          <c:w val="0.95562279374684822"/>
          <c:h val="0.87526315789473685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9326303"/>
        <c:axId val="1454314191"/>
        <c:axId val="0"/>
      </c:bar3DChart>
      <c:catAx>
        <c:axId val="121932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4314191"/>
        <c:crosses val="autoZero"/>
        <c:auto val="1"/>
        <c:lblAlgn val="ctr"/>
        <c:lblOffset val="100"/>
        <c:noMultiLvlLbl val="0"/>
      </c:catAx>
      <c:valAx>
        <c:axId val="14543141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193263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8445167"/>
        <c:axId val="1550975983"/>
        <c:axId val="0"/>
      </c:bar3DChart>
      <c:catAx>
        <c:axId val="11984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50975983"/>
        <c:crosses val="autoZero"/>
        <c:auto val="1"/>
        <c:lblAlgn val="ctr"/>
        <c:lblOffset val="100"/>
        <c:noMultiLvlLbl val="0"/>
      </c:catAx>
      <c:valAx>
        <c:axId val="155097598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8445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08623298033284E-2"/>
          <c:y val="3.9473684210526314E-2"/>
          <c:w val="0.95562279374684822"/>
          <c:h val="0.87526315789473685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9326303"/>
        <c:axId val="1454314191"/>
        <c:axId val="0"/>
      </c:bar3DChart>
      <c:catAx>
        <c:axId val="121932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4314191"/>
        <c:crosses val="autoZero"/>
        <c:auto val="1"/>
        <c:lblAlgn val="ctr"/>
        <c:lblOffset val="100"/>
        <c:noMultiLvlLbl val="0"/>
      </c:catAx>
      <c:valAx>
        <c:axId val="14543141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193263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8445167"/>
        <c:axId val="1550975983"/>
        <c:axId val="0"/>
      </c:bar3DChart>
      <c:catAx>
        <c:axId val="11984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50975983"/>
        <c:crosses val="autoZero"/>
        <c:auto val="1"/>
        <c:lblAlgn val="ctr"/>
        <c:lblOffset val="100"/>
        <c:noMultiLvlLbl val="0"/>
      </c:catAx>
      <c:valAx>
        <c:axId val="155097598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8445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942028985507246E-2"/>
          <c:y val="0"/>
          <c:w val="0.96811594202898554"/>
          <c:h val="0.90747997685747928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08623298033284E-2"/>
          <c:y val="3.9473684210526314E-2"/>
          <c:w val="0.95562279374684822"/>
          <c:h val="0.8752631578947368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4188039300990687E-2"/>
                  <c:y val="-4.336042831713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24-491E-A1DC-73A66E502B53}"/>
                </c:ext>
              </c:extLst>
            </c:dLbl>
            <c:dLbl>
              <c:idx val="1"/>
              <c:layout>
                <c:manualLayout>
                  <c:x val="2.8490032750825574E-2"/>
                  <c:y val="-4.33604283171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24-491E-A1DC-73A66E502B53}"/>
                </c:ext>
              </c:extLst>
            </c:dLbl>
            <c:dLbl>
              <c:idx val="2"/>
              <c:layout>
                <c:manualLayout>
                  <c:x val="3.7986710334434098E-2"/>
                  <c:y val="-4.6457601768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24-491E-A1DC-73A66E502B53}"/>
                </c:ext>
              </c:extLst>
            </c:dLbl>
            <c:dLbl>
              <c:idx val="3"/>
              <c:layout>
                <c:manualLayout>
                  <c:x val="2.8490032750825574E-2"/>
                  <c:y val="-4.6457601768364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24-491E-A1DC-73A66E502B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Лист2!$A$1:$A$4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Лист2!$B$1:$B$4</c:f>
              <c:numCache>
                <c:formatCode>#,##0</c:formatCode>
                <c:ptCount val="4"/>
                <c:pt idx="0">
                  <c:v>34431</c:v>
                </c:pt>
                <c:pt idx="1">
                  <c:v>22077</c:v>
                </c:pt>
                <c:pt idx="2">
                  <c:v>24692</c:v>
                </c:pt>
                <c:pt idx="3">
                  <c:v>24062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24-491E-A1DC-73A66E502B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9326303"/>
        <c:axId val="1454314191"/>
        <c:axId val="0"/>
      </c:bar3DChart>
      <c:catAx>
        <c:axId val="121932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4314191"/>
        <c:crosses val="autoZero"/>
        <c:auto val="1"/>
        <c:lblAlgn val="ctr"/>
        <c:lblOffset val="100"/>
        <c:noMultiLvlLbl val="0"/>
      </c:catAx>
      <c:valAx>
        <c:axId val="14543141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193263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08623298033284E-2"/>
          <c:y val="3.9473684210526314E-2"/>
          <c:w val="0.95562279374684822"/>
          <c:h val="0.87526315789473685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9326303"/>
        <c:axId val="1454314191"/>
        <c:axId val="0"/>
      </c:bar3DChart>
      <c:catAx>
        <c:axId val="121932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4314191"/>
        <c:crosses val="autoZero"/>
        <c:auto val="1"/>
        <c:lblAlgn val="ctr"/>
        <c:lblOffset val="100"/>
        <c:noMultiLvlLbl val="0"/>
      </c:catAx>
      <c:valAx>
        <c:axId val="14543141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193263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813895781637719E-2"/>
                  <c:y val="-4.3850638510183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B0-4B45-937F-05BA7CEA05EA}"/>
                </c:ext>
              </c:extLst>
            </c:dLbl>
            <c:dLbl>
              <c:idx val="1"/>
              <c:layout>
                <c:manualLayout>
                  <c:x val="3.3085194375516956E-2"/>
                  <c:y val="-3.836930869641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B0-4B45-937F-05BA7CEA05EA}"/>
                </c:ext>
              </c:extLst>
            </c:dLbl>
            <c:dLbl>
              <c:idx val="2"/>
              <c:layout>
                <c:manualLayout>
                  <c:x val="2.6468155500413565E-2"/>
                  <c:y val="-3.2887978882637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B0-4B45-937F-05BA7CEA05EA}"/>
                </c:ext>
              </c:extLst>
            </c:dLbl>
            <c:dLbl>
              <c:idx val="3"/>
              <c:layout>
                <c:manualLayout>
                  <c:x val="3.1430934656741107E-2"/>
                  <c:y val="-3.5628643789523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B0-4B45-937F-05BA7CEA05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2278</c:v>
                </c:pt>
                <c:pt idx="1">
                  <c:v>2296</c:v>
                </c:pt>
                <c:pt idx="2">
                  <c:v>2424</c:v>
                </c:pt>
                <c:pt idx="3">
                  <c:v>2745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B0-4B45-937F-05BA7CEA05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98445167"/>
        <c:axId val="1550975983"/>
        <c:axId val="0"/>
      </c:bar3DChart>
      <c:catAx>
        <c:axId val="1198445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550975983"/>
        <c:crosses val="autoZero"/>
        <c:auto val="1"/>
        <c:lblAlgn val="ctr"/>
        <c:lblOffset val="100"/>
        <c:noMultiLvlLbl val="0"/>
      </c:catAx>
      <c:valAx>
        <c:axId val="155097598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8445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295741730724666E-2"/>
          <c:y val="0.106933533575369"/>
          <c:w val="0.18306021124409338"/>
          <c:h val="0.49809670557455149"/>
        </c:manualLayout>
      </c:layout>
      <c:bar3D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7113728"/>
        <c:axId val="132325856"/>
        <c:axId val="0"/>
      </c:bar3DChart>
      <c:catAx>
        <c:axId val="11711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325856"/>
        <c:crosses val="autoZero"/>
        <c:auto val="1"/>
        <c:lblAlgn val="ctr"/>
        <c:lblOffset val="100"/>
        <c:noMultiLvlLbl val="0"/>
      </c:catAx>
      <c:valAx>
        <c:axId val="132325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1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308623298033284E-2"/>
          <c:y val="3.9473684210526314E-2"/>
          <c:w val="0.95562279374684822"/>
          <c:h val="0.87526315789473685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19326303"/>
        <c:axId val="1454314191"/>
        <c:axId val="0"/>
      </c:bar3DChart>
      <c:catAx>
        <c:axId val="121932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4314191"/>
        <c:crosses val="autoZero"/>
        <c:auto val="1"/>
        <c:lblAlgn val="ctr"/>
        <c:lblOffset val="100"/>
        <c:noMultiLvlLbl val="0"/>
      </c:catAx>
      <c:valAx>
        <c:axId val="145431419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2193263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0.00444</cdr:x>
      <cdr:y>0.02886</cdr:y>
    </cdr:from>
    <cdr:to>
      <cdr:x>0.91492</cdr:x>
      <cdr:y>1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C9E612B-5A08-47F8-B9C2-7BEC633BB97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5313" y="203300"/>
          <a:ext cx="9296743" cy="6840459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26977" y="3736706"/>
            <a:ext cx="12834044" cy="1952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300" b="0" i="0">
                <a:solidFill>
                  <a:srgbClr val="F7FAFD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150" b="0" i="0">
                <a:solidFill>
                  <a:srgbClr val="043C57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43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573" y="813354"/>
            <a:ext cx="16256852" cy="1906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850" b="0" i="0">
                <a:solidFill>
                  <a:srgbClr val="F7FAF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758304" y="4375413"/>
            <a:ext cx="7513955" cy="2717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0" i="0">
                <a:solidFill>
                  <a:srgbClr val="043C57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3.png"/><Relationship Id="rId7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image" Target="../media/image3.png"/><Relationship Id="rId7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3.png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92457" y="1020280"/>
            <a:ext cx="14029861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614805" algn="l"/>
                <a:tab pos="2070100" algn="l"/>
                <a:tab pos="3534410" algn="l"/>
              </a:tabLst>
            </a:pPr>
            <a: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ГБУ ДПО РМ  «Центр непрерывного повышения</a:t>
            </a:r>
            <a:b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профессионального мастерства педагогических работников – «Педагог 13.ру»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09800" y="3314700"/>
            <a:ext cx="10820400" cy="3386183"/>
          </a:xfrm>
          <a:prstGeom prst="rect">
            <a:avLst/>
          </a:prstGeom>
        </p:spPr>
        <p:txBody>
          <a:bodyPr vert="horz" wrap="square" lIns="0" tIns="305435" rIns="0" bIns="0" rtlCol="0">
            <a:spAutoFit/>
          </a:bodyPr>
          <a:lstStyle/>
          <a:p>
            <a:pPr marL="12700" marR="5080" algn="ctr">
              <a:spcBef>
                <a:spcPts val="2405"/>
              </a:spcBef>
            </a:pPr>
            <a:endParaRPr lang="ru-RU" sz="2000" b="1" dirty="0">
              <a:solidFill>
                <a:srgbClr val="F15B4D"/>
              </a:solidFill>
              <a:latin typeface="Arial Narrow" pitchFamily="34" charset="0"/>
            </a:endParaRPr>
          </a:p>
          <a:p>
            <a:pPr marL="12700" marR="5080" algn="ctr">
              <a:spcBef>
                <a:spcPts val="2405"/>
              </a:spcBef>
            </a:pPr>
            <a:r>
              <a:rPr lang="ru-RU" sz="4000" b="1" dirty="0">
                <a:solidFill>
                  <a:srgbClr val="F15B4D"/>
                </a:solidFill>
                <a:latin typeface="Arial Narrow" pitchFamily="34" charset="0"/>
              </a:rPr>
              <a:t>ИТОГИ ОЛИМПИАДНОГО ДВИЖЕНИЯ </a:t>
            </a:r>
          </a:p>
          <a:p>
            <a:pPr marL="12700" marR="5080" algn="ctr">
              <a:spcBef>
                <a:spcPts val="2405"/>
              </a:spcBef>
            </a:pPr>
            <a:r>
              <a:rPr lang="ru-RU" sz="4000" b="1" dirty="0">
                <a:solidFill>
                  <a:srgbClr val="F15B4D"/>
                </a:solidFill>
                <a:latin typeface="Arial Narrow" pitchFamily="34" charset="0"/>
              </a:rPr>
              <a:t>В РЕСПУБЛИКЕ МОРДОВИЯ </a:t>
            </a:r>
          </a:p>
          <a:p>
            <a:pPr marL="12700" marR="5080" algn="ctr">
              <a:spcBef>
                <a:spcPts val="2405"/>
              </a:spcBef>
            </a:pPr>
            <a:r>
              <a:rPr lang="ru-RU" sz="4000" b="1" dirty="0">
                <a:solidFill>
                  <a:srgbClr val="F15B4D"/>
                </a:solidFill>
                <a:latin typeface="Arial Narrow" pitchFamily="34" charset="0"/>
              </a:rPr>
              <a:t>2022 ‒ 2023 УЧ.Г.  </a:t>
            </a:r>
          </a:p>
        </p:txBody>
      </p: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3898" y="1226684"/>
            <a:ext cx="3238650" cy="4673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7143" y="366951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9660" y="7871468"/>
            <a:ext cx="2278178" cy="227817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609600" y="7734300"/>
            <a:ext cx="101346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>
                <a:solidFill>
                  <a:srgbClr val="373C59"/>
                </a:solidFill>
                <a:latin typeface="Arial Narrow" panose="020B0606020202030204" pitchFamily="34" charset="0"/>
              </a:rPr>
            </a:br>
            <a:r>
              <a:rPr lang="ru-RU" sz="4400" dirty="0" err="1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Кутняк</a:t>
            </a:r>
            <a:r>
              <a:rPr lang="ru-RU" sz="4400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Светлана Владимировна,</a:t>
            </a:r>
          </a:p>
          <a:p>
            <a:r>
              <a:rPr lang="ru-RU" sz="4400" dirty="0">
                <a:solidFill>
                  <a:srgbClr val="373C5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директор Центра олимпиадного движения РМ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44000" y="2781300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5756841"/>
            <a:ext cx="1152244" cy="14022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600502" y="2604212"/>
            <a:ext cx="1670449" cy="17679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61246" y="5925250"/>
            <a:ext cx="1670449" cy="17679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0" y="2171700"/>
            <a:ext cx="93746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dirty="0">
                <a:solidFill>
                  <a:srgbClr val="F15B4D"/>
                </a:solidFill>
                <a:latin typeface="Arial Narrow" pitchFamily="34" charset="0"/>
              </a:rPr>
              <a:t>Центр олимпиадного движения Республики Мордовия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3697" y="0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5229" y="1334043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6976"/>
              </p:ext>
            </p:extLst>
          </p:nvPr>
        </p:nvGraphicFramePr>
        <p:xfrm>
          <a:off x="558177" y="5245167"/>
          <a:ext cx="11710023" cy="4527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кл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896022"/>
                  </a:ext>
                </a:extLst>
              </a:tr>
              <a:tr h="558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Республиканский лицей  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20540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Саранск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087716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Рузаевский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236207"/>
                  </a:ext>
                </a:extLst>
              </a:tr>
              <a:tr h="464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Краснослободский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041832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Ельниковский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06544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Торбеевский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402552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Большеберезниковский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219030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Чамзинский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029956"/>
                  </a:ext>
                </a:extLst>
              </a:tr>
              <a:tr h="4122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5" marR="666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1881837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112895"/>
              </p:ext>
            </p:extLst>
          </p:nvPr>
        </p:nvGraphicFramePr>
        <p:xfrm>
          <a:off x="550893" y="2081383"/>
          <a:ext cx="716467" cy="31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504" y="268343"/>
            <a:ext cx="9589104" cy="593911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олимпиад 7-8 классов 2022- 2023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292588" y="4610099"/>
            <a:ext cx="10289811" cy="73821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Призеры олимпиад 7-8 классов 2022- 2023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9BB506B-E29C-4ABC-9DCF-CC9210F91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985186"/>
              </p:ext>
            </p:extLst>
          </p:nvPr>
        </p:nvGraphicFramePr>
        <p:xfrm>
          <a:off x="3045454" y="5093654"/>
          <a:ext cx="6948407" cy="12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ED2B4F11-43C0-4B27-9C13-529C82312A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658848"/>
              </p:ext>
            </p:extLst>
          </p:nvPr>
        </p:nvGraphicFramePr>
        <p:xfrm>
          <a:off x="1901076" y="4240481"/>
          <a:ext cx="716467" cy="36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E79F123F-63F1-4CF9-92CB-C363245DC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38575"/>
              </p:ext>
            </p:extLst>
          </p:nvPr>
        </p:nvGraphicFramePr>
        <p:xfrm>
          <a:off x="558177" y="993907"/>
          <a:ext cx="9841941" cy="311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3223">
                  <a:extLst>
                    <a:ext uri="{9D8B030D-6E8A-4147-A177-3AD203B41FA5}">
                      <a16:colId xmlns:a16="http://schemas.microsoft.com/office/drawing/2014/main" val="3398222119"/>
                    </a:ext>
                  </a:extLst>
                </a:gridCol>
                <a:gridCol w="2018118">
                  <a:extLst>
                    <a:ext uri="{9D8B030D-6E8A-4147-A177-3AD203B41FA5}">
                      <a16:colId xmlns:a16="http://schemas.microsoft.com/office/drawing/2014/main" val="1101882196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10811901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053441012"/>
                    </a:ext>
                  </a:extLst>
                </a:gridCol>
              </a:tblGrid>
              <a:tr h="615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районы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7484412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Республиканский лицей  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613454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Саранск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438068"/>
                  </a:ext>
                </a:extLst>
              </a:tr>
              <a:tr h="52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Краснослободский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852341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7374276"/>
                  </a:ext>
                </a:extLst>
              </a:tr>
            </a:tbl>
          </a:graphicData>
        </a:graphic>
      </p:graphicFrame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638E2E3-7565-4BD6-85B9-2D6B38BB20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18775" y="1192707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6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81000" y="-289"/>
            <a:ext cx="18516600" cy="10287000"/>
            <a:chOff x="-228600" y="0"/>
            <a:chExt cx="185166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-228600" y="0"/>
              <a:ext cx="185166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5229" y="1334043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360" y="268343"/>
            <a:ext cx="8805248" cy="984885"/>
          </a:xfrm>
        </p:spPr>
        <p:txBody>
          <a:bodyPr/>
          <a:lstStyle/>
          <a:p>
            <a:pPr algn="ctr"/>
            <a:b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ПРИГЛАСИТЕЛЬНЫЙ ЭТАП ВСОШ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-333006" y="2370659"/>
            <a:ext cx="12448806" cy="779422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2023 г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–  6 226 чел.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8,45 %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от общего количества обучающихся 1-11 классов)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2022 г.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7 838 чел.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10,7%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от общего количества обучающихся 1-11 классов)  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Саранск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3024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Рузаевка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644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Большеберезниковский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512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Зубово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-Полянский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428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Кочкуровский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399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Теньгушевский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308уч.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Чамзинский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235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Ичалковский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209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Ковылкинский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130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Ардатовский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124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Краснослободский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116 уч.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Торбеевский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р-он –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102 уч.</a:t>
            </a:r>
          </a:p>
          <a:p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Остальные меньше 100 участников.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9BB506B-E29C-4ABC-9DCF-CC9210F912D9}"/>
              </a:ext>
            </a:extLst>
          </p:cNvPr>
          <p:cNvGraphicFramePr/>
          <p:nvPr>
            <p:extLst/>
          </p:nvPr>
        </p:nvGraphicFramePr>
        <p:xfrm>
          <a:off x="3045454" y="5093654"/>
          <a:ext cx="6948407" cy="12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ED2B4F11-43C0-4B27-9C13-529C82312A82}"/>
              </a:ext>
            </a:extLst>
          </p:cNvPr>
          <p:cNvGraphicFramePr/>
          <p:nvPr>
            <p:extLst/>
          </p:nvPr>
        </p:nvGraphicFramePr>
        <p:xfrm>
          <a:off x="1901076" y="4240481"/>
          <a:ext cx="716467" cy="36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EE60708-A537-4494-8192-32B19663C5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51843" y="1190118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0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3697" y="76579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33697" y="1657350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/>
          </p:nvPr>
        </p:nvGraphicFramePr>
        <p:xfrm>
          <a:off x="550893" y="2081383"/>
          <a:ext cx="716467" cy="31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360" y="268343"/>
            <a:ext cx="8805248" cy="1292662"/>
          </a:xfrm>
        </p:spPr>
        <p:txBody>
          <a:bodyPr/>
          <a:lstStyle/>
          <a:p>
            <a:pPr algn="ctr"/>
            <a:b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ВСЕРОССИЙСКАЯ ОЛИМПИАДА ПО ИСКУССТВЕННОМУ ИНТЕЛЛЕКТУ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8407" y="2375517"/>
            <a:ext cx="13865491" cy="74923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2022 г. -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766 участников. </a:t>
            </a:r>
          </a:p>
          <a:p>
            <a:pPr>
              <a:lnSpc>
                <a:spcPct val="150000"/>
              </a:lnSpc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Арсентьев А.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(11 класс, гимназия № 12,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Саранск) - призер заключительного этапа</a:t>
            </a:r>
          </a:p>
          <a:p>
            <a:pPr>
              <a:lnSpc>
                <a:spcPct val="150000"/>
              </a:lnSpc>
            </a:pPr>
            <a:endParaRPr lang="ru-RU" sz="3200" dirty="0"/>
          </a:p>
          <a:p>
            <a:pPr>
              <a:lnSpc>
                <a:spcPct val="150000"/>
              </a:lnSpc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2023 г. – на 13 сентября зарегистрировалось –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26 участников.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Саранск 7 чел., Инсар – 2 чел., Ковылкино, Краснослободск, Рузаевка, Ардатов.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Заявки принимаются до 25 сентября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DF4561-2201-41BB-85CB-CFE26A84CC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58406" y="1374009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87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8406" y="112035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33697" y="1657350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/>
          </p:nvPr>
        </p:nvGraphicFramePr>
        <p:xfrm>
          <a:off x="550893" y="2081383"/>
          <a:ext cx="716467" cy="31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360" y="268343"/>
            <a:ext cx="8805248" cy="1292662"/>
          </a:xfrm>
        </p:spPr>
        <p:txBody>
          <a:bodyPr/>
          <a:lstStyle/>
          <a:p>
            <a:pPr algn="ctr"/>
            <a:b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Всероссийская креативная олимпиада «Технология успеха»  (март-июнь 2023 г.)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3354" y="2044328"/>
            <a:ext cx="13613153" cy="8130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/>
              <a:t>   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1262 участника.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27 команд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135 человек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состязались в региональном этапе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Саранск,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Ст.Шайговский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район -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6 команд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Краснослободский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Ичалковский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районы 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4 команды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Ковылкинский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Инсарский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Кочкуровский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районы 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 2 команды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Чамзинский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район 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 команда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Команды-победители: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Команда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«Мы только учимся»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(возрастная категория 7-11 лет)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Семилейская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СОШ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Кочкуровский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Команда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«Молодежь 21 века»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(возрастная категория 12-18 лет)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Красноподгорная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СОШ им. Волкова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Краснослободский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район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По итогам федерального отборочного тура одна из них будет представлять республику на финале.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DE226A-E752-4283-8109-128A4EB631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824119" y="1427959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1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8406" y="112035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33697" y="1657350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/>
          </p:nvPr>
        </p:nvGraphicFramePr>
        <p:xfrm>
          <a:off x="550893" y="2081383"/>
          <a:ext cx="716467" cy="31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360" y="268343"/>
            <a:ext cx="8805248" cy="1292662"/>
          </a:xfrm>
        </p:spPr>
        <p:txBody>
          <a:bodyPr/>
          <a:lstStyle/>
          <a:p>
            <a:pPr algn="ctr"/>
            <a:b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Всероссийская профессиональная олимпиада для учителей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8407" y="2375517"/>
            <a:ext cx="12527624" cy="77209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метапредметная олимпиада «Команда большой страны» -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77 педагогических команд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Победитель регионального этапа, участник финального этапа (декабрь 2022 г., в г. Москва) – команда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Большеелховской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СОШ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Лямбирского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района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Шумкина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М.Ю.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– капитан команды, Кузнецова Н.А., Костин А.А.,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Хайрова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О.С.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Олимпиада для учителей русского языка «Хранители русского языка –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177 участников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Победитель регионального этапа, участник финального этапа (декабрь 2022 г.,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г.Москва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Барминская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О.А.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МБОУ «Лицей № 1»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р.п.Чамзинка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олимпиада для учителей информатики «ПРО-IT» (март-апрель 2023 г.):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66 участников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Победитель регионального этапа, участник финального этапа (апрель 2023 г.,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г.Москва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Камаева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ГБПОУ РМ «Саранский политехнический техникум»)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олимпиада для учителей естественных наук «ДНК науки» (физика, химия, биология) (март-апрель 2023 г.) -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124 участника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Физика: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победитель Демкин Н.П.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МОУ «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Старошайговская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СОШ №2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); химия: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победитель Лихачева Е.П.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МОУ «СОШ №16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. Саранск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); биология: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победитель Морозова Т.А.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МОУ Лицей № 31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. Саранск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 Все участвовали в финале олимпиаде в г. Москва (май 2023 г.).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Мордовия вошла в 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10-ку регионов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по количеству участников и количеству победителей и призеров регионального этапа.</a:t>
            </a:r>
          </a:p>
          <a:p>
            <a:pPr algn="ctr">
              <a:lnSpc>
                <a:spcPct val="150000"/>
              </a:lnSpc>
            </a:pPr>
            <a:endParaRPr lang="ru-RU" sz="2400" dirty="0"/>
          </a:p>
          <a:p>
            <a:pPr>
              <a:lnSpc>
                <a:spcPct val="150000"/>
              </a:lnSpc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65096C-2F71-4F1C-8D18-C907970405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41677" y="1326288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0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388822" y="-27951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5229" y="1334043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71939"/>
              </p:ext>
            </p:extLst>
          </p:nvPr>
        </p:nvGraphicFramePr>
        <p:xfrm>
          <a:off x="388822" y="6960645"/>
          <a:ext cx="13535076" cy="2602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3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4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показатели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2019/2020 уч.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2020/2021 уч. 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2021/2022 уч. 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2022/2023 уч. г.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896022"/>
                  </a:ext>
                </a:extLst>
              </a:tr>
              <a:tr h="590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97023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96084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96108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102520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20540"/>
                  </a:ext>
                </a:extLst>
              </a:tr>
              <a:tr h="552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 и призеров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38755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38356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38551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37982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087716"/>
                  </a:ext>
                </a:extLst>
              </a:tr>
              <a:tr h="714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победителей и призеров в общем числе участников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39,94 %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39,91 %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40,1 %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236207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9515562"/>
              </p:ext>
            </p:extLst>
          </p:nvPr>
        </p:nvGraphicFramePr>
        <p:xfrm>
          <a:off x="2971800" y="1334043"/>
          <a:ext cx="6911039" cy="4114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395" y="495300"/>
            <a:ext cx="9468006" cy="738664"/>
          </a:xfrm>
        </p:spPr>
        <p:txBody>
          <a:bodyPr/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Сравнительный анализ количества участников школьного этапа ВСОШ за 2019-2023 гг.</a:t>
            </a:r>
            <a:endParaRPr lang="ru-RU" sz="2400" dirty="0"/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400" y="6135695"/>
            <a:ext cx="13944600" cy="585951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Результативность участия обучающихся в школьном этапе ВСОШ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(2019 – 2023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.)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87EC313-DE51-4CDC-92EB-81E79737F2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10564" y="1099326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0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428708" y="21048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0390" y="1379801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7344314"/>
              </p:ext>
            </p:extLst>
          </p:nvPr>
        </p:nvGraphicFramePr>
        <p:xfrm>
          <a:off x="2971800" y="1334043"/>
          <a:ext cx="6911039" cy="213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424" y="563253"/>
            <a:ext cx="9101415" cy="861774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Школьный этап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</a:rPr>
              <a:t>ВсОШ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 на онлайн платформе «Сириус».</a:t>
            </a:r>
            <a:endParaRPr lang="ru-RU" sz="2800" dirty="0"/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399" y="2890856"/>
            <a:ext cx="12114449" cy="7371249"/>
          </a:xfrm>
        </p:spPr>
        <p:txBody>
          <a:bodyPr/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2022/2023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уч.г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/>
              <a:t>- 33 095 человек 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2021/2022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уч.г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dirty="0"/>
              <a:t>– 28 136 человек</a:t>
            </a:r>
          </a:p>
          <a:p>
            <a:endParaRPr lang="ru-RU" sz="36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г.о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Саранск </a:t>
            </a:r>
            <a:r>
              <a:rPr lang="ru-RU" sz="3600" dirty="0"/>
              <a:t>– 12 423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Рузаевский район </a:t>
            </a:r>
            <a:r>
              <a:rPr lang="ru-RU" sz="3600" dirty="0"/>
              <a:t>– 2 922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Зубово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-Полянский район </a:t>
            </a:r>
            <a:r>
              <a:rPr lang="ru-RU" sz="3600" dirty="0"/>
              <a:t>– 1 745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Ковылкинский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  <a:r>
              <a:rPr lang="ru-RU" sz="3600" dirty="0"/>
              <a:t>– 1 386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Лямбирский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  <a:r>
              <a:rPr lang="ru-RU" sz="3600" dirty="0"/>
              <a:t>– 1 374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Ардатовский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  <a:r>
              <a:rPr lang="ru-RU" sz="3600" dirty="0"/>
              <a:t>– 1 207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Чамзинский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район </a:t>
            </a:r>
            <a:r>
              <a:rPr lang="ru-RU" sz="3600" dirty="0"/>
              <a:t>– 1 185 уч.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Республиканский лицей </a:t>
            </a:r>
            <a:r>
              <a:rPr lang="ru-RU" sz="3600" dirty="0"/>
              <a:t>– 1 166 уч.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4CA6A3-A119-45BD-BB0C-EB339F65FE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267941" y="1187917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23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5229" y="1334043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51335"/>
              </p:ext>
            </p:extLst>
          </p:nvPr>
        </p:nvGraphicFramePr>
        <p:xfrm>
          <a:off x="752070" y="6814809"/>
          <a:ext cx="13282394" cy="303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4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2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показатели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2019/2020 уч.г.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2020/2021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2021/2022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2022/2023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896022"/>
                  </a:ext>
                </a:extLst>
              </a:tr>
              <a:tr h="64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34431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22077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24692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24062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20540"/>
                  </a:ext>
                </a:extLst>
              </a:tr>
              <a:tr h="679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 и призеров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10149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9368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7592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087716"/>
                  </a:ext>
                </a:extLst>
              </a:tr>
              <a:tr h="733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победителей и призеров в общем числе участников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29,5 %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35,4%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37,9 %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31,5 %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236207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1173878"/>
              </p:ext>
            </p:extLst>
          </p:nvPr>
        </p:nvGraphicFramePr>
        <p:xfrm>
          <a:off x="550893" y="2081383"/>
          <a:ext cx="11447010" cy="31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343"/>
            <a:ext cx="9158207" cy="110799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Сравнительный анализ количества участников муниципального этапа ВСОШ за 2019-2023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(7-11 классы)</a:t>
            </a:r>
            <a:endParaRPr lang="ru-RU" sz="2400" dirty="0"/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400" y="5825978"/>
            <a:ext cx="13944600" cy="102714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Результативность участия в муниципальном этапе ВСОШ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(2019 – 2023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г.г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.)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9BB506B-E29C-4ABC-9DCF-CC9210F91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0889362"/>
              </p:ext>
            </p:extLst>
          </p:nvPr>
        </p:nvGraphicFramePr>
        <p:xfrm>
          <a:off x="2764467" y="1376340"/>
          <a:ext cx="8001000" cy="394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101D1B-A0A9-42EB-9E9B-28D0FD59B4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132604" y="1116656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3697" y="0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5229" y="1334043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40709"/>
              </p:ext>
            </p:extLst>
          </p:nvPr>
        </p:nvGraphicFramePr>
        <p:xfrm>
          <a:off x="483503" y="6710719"/>
          <a:ext cx="13282394" cy="309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1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4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6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показатели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2019/2020 уч.г.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2020/2021 уч.г.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2021/2022 уч.г.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2022/2023 уч.г.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896022"/>
                  </a:ext>
                </a:extLst>
              </a:tr>
              <a:tr h="726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участников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2 278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2054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победителей и призеров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087716"/>
                  </a:ext>
                </a:extLst>
              </a:tr>
              <a:tr h="8767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победителей и призеров в общем числе участников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29,9 %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30,9 %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236207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/>
        </p:nvGraphicFramePr>
        <p:xfrm>
          <a:off x="550893" y="2081383"/>
          <a:ext cx="11447010" cy="317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343"/>
            <a:ext cx="9158207" cy="110799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Сравнительный анализ количества участников регионального этапа ВСОШ за 2019 – 2023 гг. 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(9-11 классы)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400" y="5723622"/>
            <a:ext cx="13944600" cy="82277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Результативность участия обучающихся в региональном этапе ВСОШ 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(2019 – 2023 гг.)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9BB506B-E29C-4ABC-9DCF-CC9210F91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4903845"/>
              </p:ext>
            </p:extLst>
          </p:nvPr>
        </p:nvGraphicFramePr>
        <p:xfrm>
          <a:off x="3124200" y="1376339"/>
          <a:ext cx="6948407" cy="387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ED2B4F11-43C0-4B27-9C13-529C82312A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0502188"/>
              </p:ext>
            </p:extLst>
          </p:nvPr>
        </p:nvGraphicFramePr>
        <p:xfrm>
          <a:off x="2819057" y="1104901"/>
          <a:ext cx="7398445" cy="438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4CD5A5-E234-4C9E-B2BE-E068AD167C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037309" y="1191766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85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0" y="-35934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303724" y="-37152"/>
            <a:ext cx="18325234" cy="10324152"/>
          </a:xfrm>
          <a:custGeom>
            <a:avLst/>
            <a:gdLst/>
            <a:ahLst/>
            <a:cxnLst/>
            <a:rect l="l" t="t" r="r" b="b"/>
            <a:pathLst>
              <a:path w="16002000" h="10287000">
                <a:moveTo>
                  <a:pt x="16001926" y="10286999"/>
                </a:moveTo>
                <a:lnTo>
                  <a:pt x="10286999" y="10286999"/>
                </a:lnTo>
                <a:lnTo>
                  <a:pt x="0" y="0"/>
                </a:lnTo>
                <a:lnTo>
                  <a:pt x="16001926" y="0"/>
                </a:lnTo>
                <a:lnTo>
                  <a:pt x="16001926" y="10286999"/>
                </a:lnTo>
                <a:close/>
              </a:path>
            </a:pathLst>
          </a:custGeom>
          <a:solidFill>
            <a:srgbClr val="EBEA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411200" y="893598"/>
            <a:ext cx="3192398" cy="1329851"/>
          </a:xfrm>
          <a:prstGeom prst="rect">
            <a:avLst/>
          </a:prstGeom>
        </p:spPr>
        <p:txBody>
          <a:bodyPr vert="horz" wrap="square" lIns="0" tIns="311150" rIns="0" bIns="0" rtlCol="0">
            <a:spAutoFit/>
          </a:bodyPr>
          <a:lstStyle/>
          <a:p>
            <a:pPr marL="4841875">
              <a:lnSpc>
                <a:spcPct val="100000"/>
              </a:lnSpc>
              <a:spcBef>
                <a:spcPts val="2450"/>
              </a:spcBef>
            </a:pPr>
            <a:r>
              <a:rPr sz="6600" b="1" spc="-475" dirty="0">
                <a:solidFill>
                  <a:srgbClr val="F15B4D"/>
                </a:solidFill>
                <a:latin typeface="Arial Narrow" panose="020B0606020202030204" pitchFamily="34" charset="0"/>
                <a:cs typeface="Arial Black"/>
              </a:rPr>
              <a:t> </a:t>
            </a:r>
            <a:endParaRPr lang="ru-RU" sz="6600" b="1" spc="-475" dirty="0">
              <a:solidFill>
                <a:srgbClr val="F15B4D"/>
              </a:solidFill>
              <a:latin typeface="Arial Narrow" panose="020B0606020202030204" pitchFamily="34" charset="0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 rot="5400000">
            <a:off x="-280123" y="7781197"/>
            <a:ext cx="2805774" cy="2246368"/>
          </a:xfrm>
          <a:custGeom>
            <a:avLst/>
            <a:gdLst/>
            <a:ahLst/>
            <a:cxnLst/>
            <a:rect l="l" t="t" r="r" b="b"/>
            <a:pathLst>
              <a:path w="3611880" h="2552700">
                <a:moveTo>
                  <a:pt x="3611271" y="2552222"/>
                </a:moveTo>
                <a:lnTo>
                  <a:pt x="0" y="2552222"/>
                </a:lnTo>
                <a:lnTo>
                  <a:pt x="2552222" y="0"/>
                </a:lnTo>
                <a:lnTo>
                  <a:pt x="3611271" y="1059049"/>
                </a:lnTo>
                <a:lnTo>
                  <a:pt x="3611271" y="2552222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21000" y="7886700"/>
            <a:ext cx="2274005" cy="228010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2492160" flipV="1">
            <a:off x="2898392" y="7290446"/>
            <a:ext cx="8991600" cy="64732"/>
          </a:xfrm>
          <a:prstGeom prst="rect">
            <a:avLst/>
          </a:prstGeom>
          <a:solidFill>
            <a:srgbClr val="F15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489108">
            <a:off x="6013965" y="8869848"/>
            <a:ext cx="4419600" cy="45719"/>
          </a:xfrm>
          <a:prstGeom prst="rect">
            <a:avLst/>
          </a:prstGeom>
          <a:solidFill>
            <a:srgbClr val="F15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67" y="8892707"/>
            <a:ext cx="1371719" cy="10425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597808" y="448551"/>
            <a:ext cx="2970279" cy="36078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398633" y="1148142"/>
            <a:ext cx="1152244" cy="140220"/>
          </a:xfrm>
          <a:prstGeom prst="rect">
            <a:avLst/>
          </a:prstGeom>
        </p:spPr>
      </p:pic>
      <p:sp>
        <p:nvSpPr>
          <p:cNvPr id="21" name="object 2"/>
          <p:cNvSpPr txBox="1">
            <a:spLocks noGrp="1"/>
          </p:cNvSpPr>
          <p:nvPr>
            <p:ph type="ctrTitle"/>
          </p:nvPr>
        </p:nvSpPr>
        <p:spPr>
          <a:xfrm>
            <a:off x="1600200" y="0"/>
            <a:ext cx="13792200" cy="8726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15B4D"/>
                </a:solidFill>
                <a:latin typeface="Arial Narrow" pitchFamily="34" charset="0"/>
              </a:rPr>
              <a:t>Сравнительный анализ количества участников регионального этапа </a:t>
            </a:r>
            <a:br>
              <a:rPr lang="ru-RU" sz="2800" b="1" dirty="0">
                <a:solidFill>
                  <a:srgbClr val="F15B4D"/>
                </a:solidFill>
                <a:latin typeface="Arial Narrow" pitchFamily="34" charset="0"/>
              </a:rPr>
            </a:br>
            <a:r>
              <a:rPr lang="ru-RU" sz="2800" b="1" dirty="0">
                <a:solidFill>
                  <a:srgbClr val="F15B4D"/>
                </a:solidFill>
                <a:latin typeface="Arial Narrow" pitchFamily="34" charset="0"/>
              </a:rPr>
              <a:t>в разрезе муниципальных районов и </a:t>
            </a:r>
            <a:r>
              <a:rPr lang="ru-RU" sz="2800" b="1" dirty="0" err="1">
                <a:solidFill>
                  <a:srgbClr val="F15B4D"/>
                </a:solidFill>
                <a:latin typeface="Arial Narrow" pitchFamily="34" charset="0"/>
              </a:rPr>
              <a:t>г.о</a:t>
            </a:r>
            <a:r>
              <a:rPr lang="ru-RU" sz="2800" b="1" dirty="0">
                <a:solidFill>
                  <a:srgbClr val="F15B4D"/>
                </a:solidFill>
                <a:latin typeface="Arial Narrow" pitchFamily="34" charset="0"/>
              </a:rPr>
              <a:t>. Саранск</a:t>
            </a:r>
            <a:endParaRPr lang="ru-RU" sz="2800" b="1" dirty="0">
              <a:solidFill>
                <a:srgbClr val="F15B4D"/>
              </a:solidFill>
              <a:latin typeface="Arial Narrow" pitchFamily="34" charset="0"/>
              <a:cs typeface="Times New Roman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766067"/>
              </p:ext>
            </p:extLst>
          </p:nvPr>
        </p:nvGraphicFramePr>
        <p:xfrm>
          <a:off x="28151" y="956939"/>
          <a:ext cx="17755705" cy="9417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397">
                  <a:extLst>
                    <a:ext uri="{9D8B030D-6E8A-4147-A177-3AD203B41FA5}">
                      <a16:colId xmlns:a16="http://schemas.microsoft.com/office/drawing/2014/main" val="3001691794"/>
                    </a:ext>
                  </a:extLst>
                </a:gridCol>
                <a:gridCol w="1104799">
                  <a:extLst>
                    <a:ext uri="{9D8B030D-6E8A-4147-A177-3AD203B41FA5}">
                      <a16:colId xmlns:a16="http://schemas.microsoft.com/office/drawing/2014/main" val="3256124233"/>
                    </a:ext>
                  </a:extLst>
                </a:gridCol>
                <a:gridCol w="1341542">
                  <a:extLst>
                    <a:ext uri="{9D8B030D-6E8A-4147-A177-3AD203B41FA5}">
                      <a16:colId xmlns:a16="http://schemas.microsoft.com/office/drawing/2014/main" val="413588627"/>
                    </a:ext>
                  </a:extLst>
                </a:gridCol>
                <a:gridCol w="1499371">
                  <a:extLst>
                    <a:ext uri="{9D8B030D-6E8A-4147-A177-3AD203B41FA5}">
                      <a16:colId xmlns:a16="http://schemas.microsoft.com/office/drawing/2014/main" val="3242355432"/>
                    </a:ext>
                  </a:extLst>
                </a:gridCol>
                <a:gridCol w="1341542">
                  <a:extLst>
                    <a:ext uri="{9D8B030D-6E8A-4147-A177-3AD203B41FA5}">
                      <a16:colId xmlns:a16="http://schemas.microsoft.com/office/drawing/2014/main" val="15180504"/>
                    </a:ext>
                  </a:extLst>
                </a:gridCol>
                <a:gridCol w="1104799">
                  <a:extLst>
                    <a:ext uri="{9D8B030D-6E8A-4147-A177-3AD203B41FA5}">
                      <a16:colId xmlns:a16="http://schemas.microsoft.com/office/drawing/2014/main" val="174428420"/>
                    </a:ext>
                  </a:extLst>
                </a:gridCol>
                <a:gridCol w="1499371">
                  <a:extLst>
                    <a:ext uri="{9D8B030D-6E8A-4147-A177-3AD203B41FA5}">
                      <a16:colId xmlns:a16="http://schemas.microsoft.com/office/drawing/2014/main" val="3093965479"/>
                    </a:ext>
                  </a:extLst>
                </a:gridCol>
                <a:gridCol w="1736113">
                  <a:extLst>
                    <a:ext uri="{9D8B030D-6E8A-4147-A177-3AD203B41FA5}">
                      <a16:colId xmlns:a16="http://schemas.microsoft.com/office/drawing/2014/main" val="2945616045"/>
                    </a:ext>
                  </a:extLst>
                </a:gridCol>
                <a:gridCol w="118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1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9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1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Муниципалитет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уч.г.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уч.г.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призеры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1983960"/>
                  </a:ext>
                </a:extLst>
              </a:tr>
              <a:tr h="388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66171"/>
                  </a:ext>
                </a:extLst>
              </a:tr>
              <a:tr h="628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ГБОУ РМ «Республиканский лицей»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698"/>
                  </a:ext>
                </a:extLst>
              </a:tr>
              <a:tr h="384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 МГУ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Н.П.Огарёва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1052394"/>
                  </a:ext>
                </a:extLst>
              </a:tr>
              <a:tr h="30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Ардатовский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4977038"/>
                  </a:ext>
                </a:extLst>
              </a:tr>
              <a:tr h="24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Атюрьевский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Атяшевский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Б.Березниековский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Б.Игнатовский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Дубенский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Ельниковский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З.Полянский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Инсарский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Ичалковский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Кадошкинский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Ковылкинский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Кочкуровский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Краснослободский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Лямбирский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Ромодановский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Рузаевский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Ст.Шайговский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Темниковский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Теньгушевский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Торбеевский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Чамзинский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6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2 278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2 296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2 424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2745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0" y="-35934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303724" y="-37152"/>
            <a:ext cx="18325234" cy="10324152"/>
          </a:xfrm>
          <a:custGeom>
            <a:avLst/>
            <a:gdLst/>
            <a:ahLst/>
            <a:cxnLst/>
            <a:rect l="l" t="t" r="r" b="b"/>
            <a:pathLst>
              <a:path w="16002000" h="10287000">
                <a:moveTo>
                  <a:pt x="16001926" y="10286999"/>
                </a:moveTo>
                <a:lnTo>
                  <a:pt x="10286999" y="10286999"/>
                </a:lnTo>
                <a:lnTo>
                  <a:pt x="0" y="0"/>
                </a:lnTo>
                <a:lnTo>
                  <a:pt x="16001926" y="0"/>
                </a:lnTo>
                <a:lnTo>
                  <a:pt x="16001926" y="10286999"/>
                </a:lnTo>
                <a:close/>
              </a:path>
            </a:pathLst>
          </a:custGeom>
          <a:solidFill>
            <a:srgbClr val="EBEAE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411200" y="893598"/>
            <a:ext cx="3192398" cy="1329851"/>
          </a:xfrm>
          <a:prstGeom prst="rect">
            <a:avLst/>
          </a:prstGeom>
        </p:spPr>
        <p:txBody>
          <a:bodyPr vert="horz" wrap="square" lIns="0" tIns="311150" rIns="0" bIns="0" rtlCol="0">
            <a:spAutoFit/>
          </a:bodyPr>
          <a:lstStyle/>
          <a:p>
            <a:pPr marL="4841875">
              <a:lnSpc>
                <a:spcPct val="100000"/>
              </a:lnSpc>
              <a:spcBef>
                <a:spcPts val="2450"/>
              </a:spcBef>
            </a:pPr>
            <a:r>
              <a:rPr sz="6600" b="1" spc="-475" dirty="0">
                <a:solidFill>
                  <a:srgbClr val="F15B4D"/>
                </a:solidFill>
                <a:latin typeface="Arial Narrow" panose="020B0606020202030204" pitchFamily="34" charset="0"/>
                <a:cs typeface="Arial Black"/>
              </a:rPr>
              <a:t> </a:t>
            </a:r>
            <a:endParaRPr lang="ru-RU" sz="6600" b="1" spc="-475" dirty="0">
              <a:solidFill>
                <a:srgbClr val="F15B4D"/>
              </a:solidFill>
              <a:latin typeface="Arial Narrow" panose="020B0606020202030204" pitchFamily="34" charset="0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 rot="5400000">
            <a:off x="-280123" y="7781197"/>
            <a:ext cx="2805774" cy="2246368"/>
          </a:xfrm>
          <a:custGeom>
            <a:avLst/>
            <a:gdLst/>
            <a:ahLst/>
            <a:cxnLst/>
            <a:rect l="l" t="t" r="r" b="b"/>
            <a:pathLst>
              <a:path w="3611880" h="2552700">
                <a:moveTo>
                  <a:pt x="3611271" y="2552222"/>
                </a:moveTo>
                <a:lnTo>
                  <a:pt x="0" y="2552222"/>
                </a:lnTo>
                <a:lnTo>
                  <a:pt x="2552222" y="0"/>
                </a:lnTo>
                <a:lnTo>
                  <a:pt x="3611271" y="1059049"/>
                </a:lnTo>
                <a:lnTo>
                  <a:pt x="3611271" y="2552222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21000" y="7886700"/>
            <a:ext cx="2274005" cy="228010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 rot="2492160" flipV="1">
            <a:off x="2898392" y="7290446"/>
            <a:ext cx="8991600" cy="64732"/>
          </a:xfrm>
          <a:prstGeom prst="rect">
            <a:avLst/>
          </a:prstGeom>
          <a:solidFill>
            <a:srgbClr val="F15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2489108">
            <a:off x="6013965" y="8869848"/>
            <a:ext cx="4419600" cy="45719"/>
          </a:xfrm>
          <a:prstGeom prst="rect">
            <a:avLst/>
          </a:prstGeom>
          <a:solidFill>
            <a:srgbClr val="F15B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567" y="8892707"/>
            <a:ext cx="1371719" cy="10425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597808" y="448551"/>
            <a:ext cx="2970279" cy="360783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398633" y="1148142"/>
            <a:ext cx="1152244" cy="140220"/>
          </a:xfrm>
          <a:prstGeom prst="rect">
            <a:avLst/>
          </a:prstGeom>
        </p:spPr>
      </p:pic>
      <p:sp>
        <p:nvSpPr>
          <p:cNvPr id="21" name="object 2"/>
          <p:cNvSpPr txBox="1">
            <a:spLocks noGrp="1"/>
          </p:cNvSpPr>
          <p:nvPr>
            <p:ph type="ctrTitle"/>
          </p:nvPr>
        </p:nvSpPr>
        <p:spPr>
          <a:xfrm>
            <a:off x="1600200" y="0"/>
            <a:ext cx="13792200" cy="102656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15B4D"/>
                </a:solidFill>
                <a:latin typeface="Arial Narrow" pitchFamily="34" charset="0"/>
              </a:rPr>
              <a:t>Рейтинг муниципальных районов Республики Мордовия и г. о. Саранск </a:t>
            </a:r>
            <a:br>
              <a:rPr lang="ru-RU" sz="2400" b="1" dirty="0">
                <a:solidFill>
                  <a:srgbClr val="F15B4D"/>
                </a:solidFill>
                <a:latin typeface="Arial Narrow" pitchFamily="34" charset="0"/>
              </a:rPr>
            </a:br>
            <a:r>
              <a:rPr lang="ru-RU" sz="2200" b="1" dirty="0">
                <a:solidFill>
                  <a:srgbClr val="F15B4D"/>
                </a:solidFill>
                <a:latin typeface="Arial Narrow" pitchFamily="34" charset="0"/>
              </a:rPr>
              <a:t>по результатам участия школьников в региональном этапе Всероссийской олимпиады школьников (2022–2023 </a:t>
            </a:r>
            <a:r>
              <a:rPr lang="ru-RU" sz="2200" b="1" dirty="0" err="1">
                <a:solidFill>
                  <a:srgbClr val="F15B4D"/>
                </a:solidFill>
                <a:latin typeface="Arial Narrow" pitchFamily="34" charset="0"/>
              </a:rPr>
              <a:t>г.г</a:t>
            </a:r>
            <a:r>
              <a:rPr lang="ru-RU" sz="2200" b="1" dirty="0">
                <a:solidFill>
                  <a:srgbClr val="F15B4D"/>
                </a:solidFill>
                <a:latin typeface="Arial Narrow" pitchFamily="34" charset="0"/>
              </a:rPr>
              <a:t>.) </a:t>
            </a:r>
            <a:br>
              <a:rPr lang="ru-RU" sz="2000" b="1" dirty="0">
                <a:solidFill>
                  <a:srgbClr val="F15B4D"/>
                </a:solidFill>
                <a:latin typeface="Arial Narrow" pitchFamily="34" charset="0"/>
              </a:rPr>
            </a:br>
            <a:r>
              <a:rPr lang="ru-RU" sz="2000" b="1" i="1" dirty="0">
                <a:solidFill>
                  <a:srgbClr val="F15B4D"/>
                </a:solidFill>
                <a:latin typeface="Arial Narrow" pitchFamily="34" charset="0"/>
              </a:rPr>
              <a:t>(победитель – 3 балла, призёр – 1 балл)</a:t>
            </a: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718290"/>
              </p:ext>
            </p:extLst>
          </p:nvPr>
        </p:nvGraphicFramePr>
        <p:xfrm>
          <a:off x="228600" y="1036265"/>
          <a:ext cx="16375000" cy="913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370">
                  <a:extLst>
                    <a:ext uri="{9D8B030D-6E8A-4147-A177-3AD203B41FA5}">
                      <a16:colId xmlns:a16="http://schemas.microsoft.com/office/drawing/2014/main" val="3001691794"/>
                    </a:ext>
                  </a:extLst>
                </a:gridCol>
                <a:gridCol w="1452764">
                  <a:extLst>
                    <a:ext uri="{9D8B030D-6E8A-4147-A177-3AD203B41FA5}">
                      <a16:colId xmlns:a16="http://schemas.microsoft.com/office/drawing/2014/main" val="3256124233"/>
                    </a:ext>
                  </a:extLst>
                </a:gridCol>
                <a:gridCol w="1764069">
                  <a:extLst>
                    <a:ext uri="{9D8B030D-6E8A-4147-A177-3AD203B41FA5}">
                      <a16:colId xmlns:a16="http://schemas.microsoft.com/office/drawing/2014/main" val="413588627"/>
                    </a:ext>
                  </a:extLst>
                </a:gridCol>
                <a:gridCol w="1971606">
                  <a:extLst>
                    <a:ext uri="{9D8B030D-6E8A-4147-A177-3AD203B41FA5}">
                      <a16:colId xmlns:a16="http://schemas.microsoft.com/office/drawing/2014/main" val="3242355432"/>
                    </a:ext>
                  </a:extLst>
                </a:gridCol>
                <a:gridCol w="1650967">
                  <a:extLst>
                    <a:ext uri="{9D8B030D-6E8A-4147-A177-3AD203B41FA5}">
                      <a16:colId xmlns:a16="http://schemas.microsoft.com/office/drawing/2014/main" val="15180504"/>
                    </a:ext>
                  </a:extLst>
                </a:gridCol>
                <a:gridCol w="1565868">
                  <a:extLst>
                    <a:ext uri="{9D8B030D-6E8A-4147-A177-3AD203B41FA5}">
                      <a16:colId xmlns:a16="http://schemas.microsoft.com/office/drawing/2014/main" val="174428420"/>
                    </a:ext>
                  </a:extLst>
                </a:gridCol>
                <a:gridCol w="1880924">
                  <a:extLst>
                    <a:ext uri="{9D8B030D-6E8A-4147-A177-3AD203B41FA5}">
                      <a16:colId xmlns:a16="http://schemas.microsoft.com/office/drawing/2014/main" val="3093965479"/>
                    </a:ext>
                  </a:extLst>
                </a:gridCol>
                <a:gridCol w="1826232">
                  <a:extLst>
                    <a:ext uri="{9D8B030D-6E8A-4147-A177-3AD203B41FA5}">
                      <a16:colId xmlns:a16="http://schemas.microsoft.com/office/drawing/2014/main" val="2945616045"/>
                    </a:ext>
                  </a:extLst>
                </a:gridCol>
              </a:tblGrid>
              <a:tr h="3088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Муниципальный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2022–2023 уч.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победителей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призеров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983960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округ Саранск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866171"/>
                  </a:ext>
                </a:extLst>
              </a:tr>
              <a:tr h="426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ГБОУ РМ «Республиканский лицей»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12698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Краснослободский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1052394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Рузаевский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4977038"/>
                  </a:ext>
                </a:extLst>
              </a:tr>
              <a:tr h="426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Лицей МГУ им. Н. П. Огарёва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Чамзинский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Зубово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-Полянский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Инсарский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Ковылкинский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Старошайговский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Ельниковский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Ичалковский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Торбеевский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Атяшевский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Лямбирский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7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Большеберезниковский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Кадошкинский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Ардатовский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Темниковский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Дубенский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Атюрьевский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Кочкуровский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Ромодановский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8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Теньгушевский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355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Большеигнатовский район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17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15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697" y="0"/>
            <a:ext cx="18220606" cy="10287000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68425"/>
            <a:ext cx="18288000" cy="10287000"/>
            <a:chOff x="0" y="0"/>
            <a:chExt cx="18288000" cy="10287000"/>
          </a:xfrm>
          <a:solidFill>
            <a:srgbClr val="EBEAEF"/>
          </a:solidFill>
        </p:grpSpPr>
        <p:sp>
          <p:nvSpPr>
            <p:cNvPr id="4" name="object 4"/>
            <p:cNvSpPr/>
            <p:nvPr/>
          </p:nvSpPr>
          <p:spPr>
            <a:xfrm>
              <a:off x="0" y="0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18288000" y="10287000"/>
                  </a:moveTo>
                  <a:lnTo>
                    <a:pt x="0" y="10287000"/>
                  </a:lnTo>
                  <a:lnTo>
                    <a:pt x="0" y="0"/>
                  </a:lnTo>
                  <a:lnTo>
                    <a:pt x="9379019" y="0"/>
                  </a:lnTo>
                  <a:lnTo>
                    <a:pt x="18288000" y="8908981"/>
                  </a:lnTo>
                  <a:lnTo>
                    <a:pt x="18288000" y="102870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987289" y="0"/>
              <a:ext cx="3785235" cy="3744595"/>
            </a:xfrm>
            <a:custGeom>
              <a:avLst/>
              <a:gdLst/>
              <a:ahLst/>
              <a:cxnLst/>
              <a:rect l="l" t="t" r="r" b="b"/>
              <a:pathLst>
                <a:path w="3785234" h="3744595">
                  <a:moveTo>
                    <a:pt x="3784633" y="3703811"/>
                  </a:moveTo>
                  <a:lnTo>
                    <a:pt x="3744222" y="3744222"/>
                  </a:lnTo>
                  <a:lnTo>
                    <a:pt x="0" y="0"/>
                  </a:lnTo>
                  <a:lnTo>
                    <a:pt x="80821" y="0"/>
                  </a:lnTo>
                  <a:lnTo>
                    <a:pt x="3784633" y="370381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3704913" y="6780185"/>
            <a:ext cx="4583430" cy="3507104"/>
          </a:xfrm>
          <a:custGeom>
            <a:avLst/>
            <a:gdLst/>
            <a:ahLst/>
            <a:cxnLst/>
            <a:rect l="l" t="t" r="r" b="b"/>
            <a:pathLst>
              <a:path w="4583430" h="3507104">
                <a:moveTo>
                  <a:pt x="4583085" y="3506814"/>
                </a:moveTo>
                <a:lnTo>
                  <a:pt x="0" y="3506814"/>
                </a:lnTo>
                <a:lnTo>
                  <a:pt x="3506814" y="0"/>
                </a:lnTo>
                <a:lnTo>
                  <a:pt x="4583085" y="1076271"/>
                </a:lnTo>
                <a:lnTo>
                  <a:pt x="4583085" y="3506814"/>
                </a:lnTo>
                <a:close/>
              </a:path>
            </a:pathLst>
          </a:custGeom>
          <a:solidFill>
            <a:srgbClr val="BDBEC0"/>
          </a:solidFill>
        </p:spPr>
        <p:txBody>
          <a:bodyPr wrap="square" lIns="0" tIns="0" rIns="0" bIns="0" rtlCol="0"/>
          <a:lstStyle/>
          <a:p>
            <a:endParaRPr lang="ru-RU" dirty="0">
              <a:latin typeface="Arial" panose="020B0604020202020204" pitchFamily="34" charset="0"/>
            </a:endParaRPr>
          </a:p>
          <a:p>
            <a:endParaRPr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903" y="190500"/>
            <a:ext cx="4013510" cy="8227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0" y="7886700"/>
            <a:ext cx="2278178" cy="22781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5229" y="814512"/>
            <a:ext cx="1152244" cy="1402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-25229" y="1334043"/>
            <a:ext cx="3661996" cy="44563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703216">
            <a:off x="14352321" y="6689515"/>
            <a:ext cx="2367628" cy="2505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594930">
            <a:off x="14584942" y="7310043"/>
            <a:ext cx="1670449" cy="176799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0591800" y="0"/>
            <a:ext cx="3332098" cy="3314700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72950" y="0"/>
            <a:ext cx="2299251" cy="2327603"/>
          </a:xfrm>
          <a:prstGeom prst="line">
            <a:avLst/>
          </a:prstGeom>
          <a:ln>
            <a:solidFill>
              <a:srgbClr val="EBEA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018698"/>
              </p:ext>
            </p:extLst>
          </p:nvPr>
        </p:nvGraphicFramePr>
        <p:xfrm>
          <a:off x="14239142" y="9867900"/>
          <a:ext cx="1026735" cy="296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3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896022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556A2611-1CB8-4944-B32E-D7EC3BD4B4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0282870"/>
              </p:ext>
            </p:extLst>
          </p:nvPr>
        </p:nvGraphicFramePr>
        <p:xfrm>
          <a:off x="2057400" y="2070200"/>
          <a:ext cx="9837435" cy="665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F184E34-B5E5-4D89-961B-445A72AB6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490560"/>
            <a:ext cx="10439057" cy="1200329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Сравнительный анализ количества участников заключительного этапа ВСОШ за 2019-2023 гг. </a:t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600" b="1" dirty="0">
                <a:solidFill>
                  <a:schemeClr val="tx2">
                    <a:lumMod val="75000"/>
                  </a:schemeClr>
                </a:solidFill>
              </a:rPr>
              <a:t>(9-11 классы)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id="{4C3C25F8-376E-418C-B117-EEA80307478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400" y="5723623"/>
            <a:ext cx="13282394" cy="81878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9BB506B-E29C-4ABC-9DCF-CC9210F912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043503"/>
              </p:ext>
            </p:extLst>
          </p:nvPr>
        </p:nvGraphicFramePr>
        <p:xfrm>
          <a:off x="3124200" y="1376340"/>
          <a:ext cx="1029763" cy="3383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ED2B4F11-43C0-4B27-9C13-529C82312A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9139137"/>
              </p:ext>
            </p:extLst>
          </p:nvPr>
        </p:nvGraphicFramePr>
        <p:xfrm>
          <a:off x="2819057" y="7741188"/>
          <a:ext cx="9296743" cy="158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E0CB90C-1FA6-48E4-AD95-7FE3C8CE69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92527" y="1229209"/>
            <a:ext cx="3237257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2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18288000" cy="10287080"/>
          </a:xfrm>
          <a:prstGeom prst="rect">
            <a:avLst/>
          </a:prstGeom>
          <a:solidFill>
            <a:srgbClr val="EBE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4800" y="266700"/>
            <a:ext cx="16764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3600" b="1" dirty="0">
                <a:solidFill>
                  <a:srgbClr val="F15B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образовательных организаций по итогам заключительного этапа ВСОШ 2022-2023 </a:t>
            </a:r>
            <a:r>
              <a:rPr lang="ru-RU" sz="3600" b="1" dirty="0" err="1">
                <a:solidFill>
                  <a:srgbClr val="F15B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3600" b="1" dirty="0">
                <a:solidFill>
                  <a:srgbClr val="F15B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600" b="1" dirty="0">
              <a:solidFill>
                <a:srgbClr val="F15B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7753572"/>
            <a:ext cx="1205230" cy="2533650"/>
            <a:chOff x="0" y="7753572"/>
            <a:chExt cx="1205230" cy="2533650"/>
          </a:xfrm>
          <a:solidFill>
            <a:srgbClr val="373C59"/>
          </a:solidFill>
        </p:grpSpPr>
        <p:sp>
          <p:nvSpPr>
            <p:cNvPr id="8" name="object 8"/>
            <p:cNvSpPr/>
            <p:nvPr/>
          </p:nvSpPr>
          <p:spPr>
            <a:xfrm>
              <a:off x="0" y="7753572"/>
              <a:ext cx="1190625" cy="2380615"/>
            </a:xfrm>
            <a:custGeom>
              <a:avLst/>
              <a:gdLst/>
              <a:ahLst/>
              <a:cxnLst/>
              <a:rect l="l" t="t" r="r" b="b"/>
              <a:pathLst>
                <a:path w="1190625" h="2380615">
                  <a:moveTo>
                    <a:pt x="1190021" y="1190021"/>
                  </a:moveTo>
                  <a:lnTo>
                    <a:pt x="0" y="2380042"/>
                  </a:lnTo>
                  <a:lnTo>
                    <a:pt x="0" y="0"/>
                  </a:lnTo>
                  <a:lnTo>
                    <a:pt x="1190021" y="119002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27409" y="9443165"/>
              <a:ext cx="877569" cy="843915"/>
            </a:xfrm>
            <a:custGeom>
              <a:avLst/>
              <a:gdLst/>
              <a:ahLst/>
              <a:cxnLst/>
              <a:rect l="l" t="t" r="r" b="b"/>
              <a:pathLst>
                <a:path w="877569" h="843915">
                  <a:moveTo>
                    <a:pt x="877510" y="33675"/>
                  </a:moveTo>
                  <a:lnTo>
                    <a:pt x="67351" y="843834"/>
                  </a:lnTo>
                  <a:lnTo>
                    <a:pt x="0" y="843834"/>
                  </a:lnTo>
                  <a:lnTo>
                    <a:pt x="843834" y="0"/>
                  </a:lnTo>
                  <a:lnTo>
                    <a:pt x="877510" y="33675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6813817" y="0"/>
            <a:ext cx="1474470" cy="2766060"/>
            <a:chOff x="16813817" y="0"/>
            <a:chExt cx="1474470" cy="2766060"/>
          </a:xfrm>
          <a:solidFill>
            <a:srgbClr val="373C59"/>
          </a:solidFill>
        </p:grpSpPr>
        <p:sp>
          <p:nvSpPr>
            <p:cNvPr id="11" name="object 11"/>
            <p:cNvSpPr/>
            <p:nvPr/>
          </p:nvSpPr>
          <p:spPr>
            <a:xfrm>
              <a:off x="16813817" y="0"/>
              <a:ext cx="1474470" cy="2193925"/>
            </a:xfrm>
            <a:custGeom>
              <a:avLst/>
              <a:gdLst/>
              <a:ahLst/>
              <a:cxnLst/>
              <a:rect l="l" t="t" r="r" b="b"/>
              <a:pathLst>
                <a:path w="1474469" h="2193925">
                  <a:moveTo>
                    <a:pt x="1474182" y="2193909"/>
                  </a:moveTo>
                  <a:lnTo>
                    <a:pt x="0" y="719726"/>
                  </a:lnTo>
                  <a:lnTo>
                    <a:pt x="719726" y="0"/>
                  </a:lnTo>
                  <a:lnTo>
                    <a:pt x="1474182" y="0"/>
                  </a:lnTo>
                  <a:lnTo>
                    <a:pt x="1474182" y="219390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813836" y="1257682"/>
              <a:ext cx="1474470" cy="1508125"/>
            </a:xfrm>
            <a:custGeom>
              <a:avLst/>
              <a:gdLst/>
              <a:ahLst/>
              <a:cxnLst/>
              <a:rect l="l" t="t" r="r" b="b"/>
              <a:pathLst>
                <a:path w="1474469" h="1508125">
                  <a:moveTo>
                    <a:pt x="1474163" y="1507838"/>
                  </a:moveTo>
                  <a:lnTo>
                    <a:pt x="0" y="33675"/>
                  </a:lnTo>
                  <a:lnTo>
                    <a:pt x="33675" y="0"/>
                  </a:lnTo>
                  <a:lnTo>
                    <a:pt x="1474163" y="1440487"/>
                  </a:lnTo>
                  <a:lnTo>
                    <a:pt x="1474163" y="1507838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36732"/>
              </p:ext>
            </p:extLst>
          </p:nvPr>
        </p:nvGraphicFramePr>
        <p:xfrm>
          <a:off x="1494381" y="1458419"/>
          <a:ext cx="14714950" cy="8380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7531">
                  <a:extLst>
                    <a:ext uri="{9D8B030D-6E8A-4147-A177-3AD203B41FA5}">
                      <a16:colId xmlns:a16="http://schemas.microsoft.com/office/drawing/2014/main" val="4194010451"/>
                    </a:ext>
                  </a:extLst>
                </a:gridCol>
              </a:tblGrid>
              <a:tr h="77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Муниципальный район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победителей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призеров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в рейтинге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ГБОУ РМ «Республиканский лицей»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«Гимназия № 12»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«Лицей № 7»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«Гимназия № 19»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«Лицей № 43»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 1»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«СОШ № 39»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Красноподгорная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СОШ им. П. М. Волкова»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Краснослободский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7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«СОШ № 7»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Рузаевский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«СОШ № 40»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Саранск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3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96189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FAF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2073</Words>
  <Application>Microsoft Office PowerPoint</Application>
  <PresentationFormat>Произвольный</PresentationFormat>
  <Paragraphs>891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Arial Narrow</vt:lpstr>
      <vt:lpstr>Calibri</vt:lpstr>
      <vt:lpstr>Times New Roman</vt:lpstr>
      <vt:lpstr>Wingdings</vt:lpstr>
      <vt:lpstr>Office Theme</vt:lpstr>
      <vt:lpstr>ГБУ ДПО РМ  «Центр непрерывного повышения профессионального мастерства педагогических работников – «Педагог 13.ру»</vt:lpstr>
      <vt:lpstr>Сравнительный анализ количества участников школьного этапа ВСОШ за 2019-2023 гг.</vt:lpstr>
      <vt:lpstr>Школьный этап ВсОШ на онлайн платформе «Сириус».</vt:lpstr>
      <vt:lpstr>Сравнительный анализ количества участников муниципального этапа ВСОШ за 2019-2023 г.г.  (7-11 классы)</vt:lpstr>
      <vt:lpstr>Сравнительный анализ количества участников регионального этапа ВСОШ за 2019 – 2023 гг.  (9-11 классы)</vt:lpstr>
      <vt:lpstr>Сравнительный анализ количества участников регионального этапа  в разрезе муниципальных районов и г.о. Саранск</vt:lpstr>
      <vt:lpstr>Рейтинг муниципальных районов Республики Мордовия и г. о. Саранск  по результатам участия школьников в региональном этапе Всероссийской олимпиады школьников (2022–2023 г.г.)  (победитель – 3 балла, призёр – 1 балл)</vt:lpstr>
      <vt:lpstr>Сравнительный анализ количества участников заключительного этапа ВСОШ за 2019-2023 гг.  (9-11 классы)</vt:lpstr>
      <vt:lpstr>Рейтинг образовательных организаций по итогам заключительного этапа ВСОШ 2022-2023 уч.г.</vt:lpstr>
      <vt:lpstr>Победители олимпиад 7-8 классов 2022- 2023 уч.г.</vt:lpstr>
      <vt:lpstr> ПРИГЛАСИТЕЛЬНЫЙ ЭТАП ВСОШ</vt:lpstr>
      <vt:lpstr> ВСЕРОССИЙСКАЯ ОЛИМПИАДА ПО ИСКУССТВЕННОМУ ИНТЕЛЛЕКТУ</vt:lpstr>
      <vt:lpstr> Всероссийская креативная олимпиада «Технология успеха»  (март-июнь 2023 г.)</vt:lpstr>
      <vt:lpstr> Всероссийская профессиональная олимпиада для учителей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ДПО РМ «Центр непрерывного повышения профессионального мастерства педагогических  работников – «Педагог 13.ру»</dc:title>
  <dc:creator>Соколова</dc:creator>
  <cp:lastModifiedBy>User</cp:lastModifiedBy>
  <cp:revision>101</cp:revision>
  <dcterms:created xsi:type="dcterms:W3CDTF">2020-04-29T08:41:40Z</dcterms:created>
  <dcterms:modified xsi:type="dcterms:W3CDTF">2023-09-13T08:40:47Z</dcterms:modified>
</cp:coreProperties>
</file>