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18"/>
  </p:notesMasterIdLst>
  <p:sldIdLst>
    <p:sldId id="870" r:id="rId2"/>
    <p:sldId id="910" r:id="rId3"/>
    <p:sldId id="872" r:id="rId4"/>
    <p:sldId id="897" r:id="rId5"/>
    <p:sldId id="898" r:id="rId6"/>
    <p:sldId id="899" r:id="rId7"/>
    <p:sldId id="900" r:id="rId8"/>
    <p:sldId id="902" r:id="rId9"/>
    <p:sldId id="903" r:id="rId10"/>
    <p:sldId id="913" r:id="rId11"/>
    <p:sldId id="914" r:id="rId12"/>
    <p:sldId id="911" r:id="rId13"/>
    <p:sldId id="873" r:id="rId14"/>
    <p:sldId id="915" r:id="rId15"/>
    <p:sldId id="909" r:id="rId16"/>
    <p:sldId id="908" r:id="rId17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E6"/>
    <a:srgbClr val="E60000"/>
    <a:srgbClr val="FBA993"/>
    <a:srgbClr val="0996FF"/>
    <a:srgbClr val="199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8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7DF15-C3E5-4AB2-B0CE-F046BF98C2B7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D4056A-D6D4-4A92-988A-018181B54FA3}">
      <dgm:prSet phldrT="[Текст]" custT="1"/>
      <dgm:spPr>
        <a:noFill/>
        <a:ln>
          <a:gradFill>
            <a:gsLst>
              <a:gs pos="0">
                <a:schemeClr val="bg1"/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75000"/>
                </a:schemeClr>
              </a:gs>
              <a:gs pos="100000">
                <a:srgbClr val="FF0000"/>
              </a:gs>
            </a:gsLst>
            <a:lin ang="5400000" scaled="1"/>
          </a:gradFill>
        </a:ln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Основания для исключения</a:t>
          </a:r>
        </a:p>
      </dgm:t>
    </dgm:pt>
    <dgm:pt modelId="{652C2276-C2E7-4D8D-94FA-0B265CAD2BC0}" type="parTrans" cxnId="{E3C66D62-076B-42CB-B16F-EA3F71B224D4}">
      <dgm:prSet/>
      <dgm:spPr/>
      <dgm:t>
        <a:bodyPr/>
        <a:lstStyle/>
        <a:p>
          <a:endParaRPr lang="ru-RU"/>
        </a:p>
      </dgm:t>
    </dgm:pt>
    <dgm:pt modelId="{581A595F-54A5-4815-BD0F-6E1200B2AC85}" type="sibTrans" cxnId="{E3C66D62-076B-42CB-B16F-EA3F71B224D4}">
      <dgm:prSet/>
      <dgm:spPr/>
      <dgm:t>
        <a:bodyPr/>
        <a:lstStyle/>
        <a:p>
          <a:endParaRPr lang="ru-RU"/>
        </a:p>
      </dgm:t>
    </dgm:pt>
    <dgm:pt modelId="{E49ADECD-9424-4D7F-A0D4-6AA4941FD93A}" type="pres">
      <dgm:prSet presAssocID="{5747DF15-C3E5-4AB2-B0CE-F046BF98C2B7}" presName="diagram" presStyleCnt="0">
        <dgm:presLayoutVars>
          <dgm:dir/>
          <dgm:resizeHandles val="exact"/>
        </dgm:presLayoutVars>
      </dgm:prSet>
      <dgm:spPr/>
    </dgm:pt>
    <dgm:pt modelId="{BA5A76BD-B409-4F0E-9020-7D89DE011EB5}" type="pres">
      <dgm:prSet presAssocID="{CED4056A-D6D4-4A92-988A-018181B54FA3}" presName="node" presStyleLbl="node1" presStyleIdx="0" presStyleCnt="1" custScaleX="274203" custScaleY="53229" custLinFactY="-34778" custLinFactNeighborX="164" custLinFactNeighborY="-100000">
        <dgm:presLayoutVars>
          <dgm:bulletEnabled val="1"/>
        </dgm:presLayoutVars>
      </dgm:prSet>
      <dgm:spPr/>
    </dgm:pt>
  </dgm:ptLst>
  <dgm:cxnLst>
    <dgm:cxn modelId="{8BAFB422-FE7D-4FC6-98B2-F94AFDDD8511}" type="presOf" srcId="{5747DF15-C3E5-4AB2-B0CE-F046BF98C2B7}" destId="{E49ADECD-9424-4D7F-A0D4-6AA4941FD93A}" srcOrd="0" destOrd="0" presId="urn:microsoft.com/office/officeart/2005/8/layout/default"/>
    <dgm:cxn modelId="{E3C66D62-076B-42CB-B16F-EA3F71B224D4}" srcId="{5747DF15-C3E5-4AB2-B0CE-F046BF98C2B7}" destId="{CED4056A-D6D4-4A92-988A-018181B54FA3}" srcOrd="0" destOrd="0" parTransId="{652C2276-C2E7-4D8D-94FA-0B265CAD2BC0}" sibTransId="{581A595F-54A5-4815-BD0F-6E1200B2AC85}"/>
    <dgm:cxn modelId="{60938A54-A841-49CD-95A4-8A7F14A3AADD}" type="presOf" srcId="{CED4056A-D6D4-4A92-988A-018181B54FA3}" destId="{BA5A76BD-B409-4F0E-9020-7D89DE011EB5}" srcOrd="0" destOrd="0" presId="urn:microsoft.com/office/officeart/2005/8/layout/default"/>
    <dgm:cxn modelId="{BD5B6741-3B04-4987-A7B7-9CD059A2A663}" type="presParOf" srcId="{E49ADECD-9424-4D7F-A0D4-6AA4941FD93A}" destId="{BA5A76BD-B409-4F0E-9020-7D89DE011EB5}" srcOrd="0" destOrd="0" presId="urn:microsoft.com/office/officeart/2005/8/layout/default"/>
  </dgm:cxnLst>
  <dgm:bg/>
  <dgm:whole>
    <a:ln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A76BD-B409-4F0E-9020-7D89DE011EB5}">
      <dsp:nvSpPr>
        <dsp:cNvPr id="0" name=""/>
        <dsp:cNvSpPr/>
      </dsp:nvSpPr>
      <dsp:spPr>
        <a:xfrm>
          <a:off x="9706" y="7829"/>
          <a:ext cx="8118293" cy="945566"/>
        </a:xfrm>
        <a:prstGeom prst="rect">
          <a:avLst/>
        </a:prstGeom>
        <a:noFill/>
        <a:ln>
          <a:gradFill>
            <a:gsLst>
              <a:gs pos="0">
                <a:schemeClr val="bg1"/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75000"/>
                </a:schemeClr>
              </a:gs>
              <a:gs pos="100000">
                <a:srgbClr val="FF0000"/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Основания для исключения</a:t>
          </a:r>
        </a:p>
      </dsp:txBody>
      <dsp:txXfrm>
        <a:off x="9706" y="7829"/>
        <a:ext cx="8118293" cy="945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C7AE2F60-6AA6-4F00-B290-D36888B8940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626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5A8514EF-EA4E-43A8-9C8C-5149788212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0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2EB30-F22C-4439-AB5D-9FAC5A5C2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42965E-7B0C-42AD-B1C4-878A782A4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3C9988-0074-4BE9-9285-47D5F77C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BA03F5-6823-44D6-AF1A-90E16FF46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3C6427-35AD-4CFD-9DB2-00A7880C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12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07B03-E9B8-49F3-AEEF-B3B20B6A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661B14-C71E-429C-8B8F-161E0023B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840C97-1663-40E7-8B3C-D214B389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EC51B5-4FF2-4DD0-89A1-95F81A30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701EB5-0330-4787-88C9-17BFAD8A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8B49D7-F444-4422-B268-5EFC6E114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162042-8318-499A-8336-A69EB0F37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A407E4-A00B-4053-B588-E62527C69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ABEBF9-CB57-4043-8F18-DF500568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853253-26CB-4272-9F1E-108E5975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87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2FBE9-371A-4AEB-ABBA-FDD23892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8C5007-9B47-43D6-9559-D2C01EE0F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BD9CE-9162-4C82-BDFE-6DA99777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09DD61-DC14-43F7-A569-B08780B3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8ED1F2-5A7C-49D9-B3D0-55859F1B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62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3B873-AF79-495B-90A2-A725DF4F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2ACD3E0-A92D-48EA-B371-F2F2415D1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6C932-0E20-418D-A625-28E66A41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A9055C-4AD7-4C48-BBEF-6D9B0A1E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865B1-6CF5-4601-A7CD-6617A7BC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45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8BA2C-A112-41B2-BEDF-B10D342C2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690FAF-5D20-484D-94D7-1587A1806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5C19A4-9598-4AD7-BEAA-863E7D550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7EDA03-D43B-4693-AB62-F27B77D4A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208AF6-4E3E-40D1-9D70-3AB3622E0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5B6B94-561F-4C3D-A03E-C5B3AA0B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66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E3D9A-5744-43C2-A566-CCC2FBC23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F4F1B3-0FE4-4AF1-8B53-03726656D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C230D24-8E92-407E-94BF-3E44B8061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44AFC2-A14B-4F25-A548-3B43B2D82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9796E1-72AD-4870-92D0-BF7280022D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DBD036-AB5B-4D45-9164-3A048EEA8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62CD73-B1B0-4CA0-98A5-3814EB3D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E2194C-FB28-458F-8C32-34CCE8AE1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52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6ECD94-1F07-4944-8B35-1DF579FF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C173BA-2CAD-47F9-9F7E-470238EA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E3A0DE7-E598-44A9-9260-31552FF5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3D5490D-15D0-415C-A474-BBE6577C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83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236559-F564-4A0F-9E65-E481D6A80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FCBD678-732D-4F97-8295-6F14055E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E36A71-44E0-49FA-BD27-11E3B833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998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5DACB-305D-4854-8681-37FF4C302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D9C831-EB1A-4274-8E22-1A72E5472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02F8CA-65DB-4398-8265-E1AA5BDD5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6BE71D-1D6C-4BA7-B409-484593A51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29CA0A-6871-4056-8B4A-CFA58B04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ECB65D-2286-4324-9C5B-E34604FC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13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47873-844C-4026-B7BC-59F758E29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CF4A87-D8C9-4D95-94D0-FC5AF1E0D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9139B7-411B-4486-8265-7EC91369F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52FE4C-BFFC-4D0C-A410-AAD92CE8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F34597-CAF6-4C17-BCB5-D8A3AA35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BE69A1-8838-4BF9-BB24-779F244C9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251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D15F85-1DA9-46EE-8716-F03643B8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D425F3-DA39-4553-BD76-48332548D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B32BF1-5F21-4291-B3ED-6ACB36EC8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6D7AE-13DD-451B-B0F1-8E2120439CA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97BAC-F22C-4F1B-8AC3-25FA0D2F85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F56BA2-2B89-4158-BF84-0927D9F3C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D7DAC-1074-4377-9C12-5DAFFDC434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EBFBC-1559-4AC4-865C-5CCECB99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028" y="1581361"/>
            <a:ext cx="9250016" cy="2446061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Формирование, подготовка и использование кадрового резерва руководителей общеобразовательных организаций Республики Мордовия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44B6AAA-D046-444E-B299-177C0658878C}"/>
              </a:ext>
            </a:extLst>
          </p:cNvPr>
          <p:cNvSpPr txBox="1">
            <a:spLocks/>
          </p:cNvSpPr>
          <p:nvPr/>
        </p:nvSpPr>
        <p:spPr>
          <a:xfrm>
            <a:off x="6587231" y="4536490"/>
            <a:ext cx="4796386" cy="1745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Шакина Галина Викторовна, зам. директора ГБУ РМ «Центр оценки качества образования – «Перспектива»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331F5F-5F8E-4CF3-A351-D01BF0CC1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1676499" y="332626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кандидатам на включение в кадровый резерв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>
            <a:extLst>
              <a:ext uri="{FF2B5EF4-FFF2-40B4-BE49-F238E27FC236}">
                <a16:creationId xmlns:a16="http://schemas.microsoft.com/office/drawing/2014/main" id="{E7D96782-B783-4AFD-9285-EDB94B5AD11E}"/>
              </a:ext>
            </a:extLst>
          </p:cNvPr>
          <p:cNvSpPr/>
          <p:nvPr/>
        </p:nvSpPr>
        <p:spPr>
          <a:xfrm>
            <a:off x="7373562" y="1293018"/>
            <a:ext cx="2404484" cy="1363492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b="100000"/>
            </a:path>
          </a:gradFill>
          <a:ln w="19050">
            <a:solidFill>
              <a:schemeClr val="bg1">
                <a:lumMod val="8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bevelT w="165100" prst="coolSlant"/>
            <a:extrusionClr>
              <a:schemeClr val="bg1">
                <a:lumMod val="9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перспективный кадровый резерв 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2285A186-076C-489D-B287-660358532DA3}"/>
              </a:ext>
            </a:extLst>
          </p:cNvPr>
          <p:cNvSpPr/>
          <p:nvPr/>
        </p:nvSpPr>
        <p:spPr>
          <a:xfrm>
            <a:off x="2007116" y="1223722"/>
            <a:ext cx="2404483" cy="1324977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b="100000"/>
            </a:path>
          </a:gradFill>
          <a:ln w="19050">
            <a:solidFill>
              <a:schemeClr val="bg1">
                <a:lumMod val="8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bevelT w="165100" prst="coolSlant"/>
            <a:extrusionClr>
              <a:schemeClr val="bg1">
                <a:lumMod val="9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кадровый резерв </a:t>
            </a: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7FFA9450-9251-4E23-A61A-52ADDB21A116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4411599" y="1713073"/>
            <a:ext cx="862600" cy="353281"/>
          </a:xfrm>
          <a:prstGeom prst="straightConnector1">
            <a:avLst/>
          </a:prstGeom>
          <a:ln w="22225">
            <a:prstDash val="dash"/>
            <a:headEnd type="none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95F0A33B-C1FC-41A3-834B-DCD6250E7A46}"/>
              </a:ext>
            </a:extLst>
          </p:cNvPr>
          <p:cNvCxnSpPr>
            <a:cxnSpLocks/>
            <a:endCxn id="28" idx="7"/>
          </p:cNvCxnSpPr>
          <p:nvPr/>
        </p:nvCxnSpPr>
        <p:spPr>
          <a:xfrm flipH="1">
            <a:off x="6747446" y="1677749"/>
            <a:ext cx="626116" cy="388605"/>
          </a:xfrm>
          <a:prstGeom prst="straightConnector1">
            <a:avLst/>
          </a:prstGeom>
          <a:ln w="22225">
            <a:prstDash val="dash"/>
            <a:headEnd w="med" len="med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9C97446E-F8C5-4D8E-91C8-D32B82B04897}"/>
              </a:ext>
            </a:extLst>
          </p:cNvPr>
          <p:cNvSpPr/>
          <p:nvPr/>
        </p:nvSpPr>
        <p:spPr>
          <a:xfrm>
            <a:off x="4368619" y="2548700"/>
            <a:ext cx="3409056" cy="3647147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2D979B2D-A1A4-46E1-B10D-52A79D09CAE6}"/>
              </a:ext>
            </a:extLst>
          </p:cNvPr>
          <p:cNvSpPr/>
          <p:nvPr/>
        </p:nvSpPr>
        <p:spPr>
          <a:xfrm>
            <a:off x="4969080" y="1962686"/>
            <a:ext cx="2083485" cy="707886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b="100000"/>
            </a:path>
          </a:gradFill>
          <a:ln w="19050">
            <a:solidFill>
              <a:schemeClr val="bg1">
                <a:lumMod val="8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bevelT w="165100" prst="coolSlant"/>
            <a:extrusionClr>
              <a:schemeClr val="bg1">
                <a:lumMod val="9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15C74D9A-CC69-48B2-A337-F6279C69B230}"/>
              </a:ext>
            </a:extLst>
          </p:cNvPr>
          <p:cNvSpPr/>
          <p:nvPr/>
        </p:nvSpPr>
        <p:spPr>
          <a:xfrm>
            <a:off x="4513464" y="2748796"/>
            <a:ext cx="316507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возраст от 27 до 55 лет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образование уровня «магистратура» или «специалитет», стаж работы на педагогических или руководящих должностях не менее 5 лет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профессионально-личностный потенциал и мотивация к включению в резерв руководителей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профессиональных достижений, характеризующих кандидата как эффективного специалиста, обладающего способностями к управлению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судимости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заболеваний, препятствующих осуществлению педагогической деятельности</a:t>
            </a:r>
            <a:r>
              <a:rPr lang="en-US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C00000"/>
              </a:buClr>
            </a:pP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EFF5149A-20F2-40E4-9B9B-845E7C74C9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7675" y="3181823"/>
            <a:ext cx="1401344" cy="1931095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F72C08C-8199-4899-993B-B5B69DD9D643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2359244" y="2354661"/>
            <a:ext cx="9004" cy="1418349"/>
          </a:xfrm>
          <a:prstGeom prst="line">
            <a:avLst/>
          </a:prstGeom>
          <a:ln w="28575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21C6BCFF-00BD-42B1-B29D-C75127261E13}"/>
              </a:ext>
            </a:extLst>
          </p:cNvPr>
          <p:cNvSpPr/>
          <p:nvPr/>
        </p:nvSpPr>
        <p:spPr>
          <a:xfrm>
            <a:off x="739917" y="4372274"/>
            <a:ext cx="3409055" cy="2374723"/>
          </a:xfrm>
          <a:prstGeom prst="round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34F7ECB0-D92C-472E-BF20-F434FE5007A2}"/>
              </a:ext>
            </a:extLst>
          </p:cNvPr>
          <p:cNvSpPr/>
          <p:nvPr/>
        </p:nvSpPr>
        <p:spPr>
          <a:xfrm>
            <a:off x="1475313" y="3868192"/>
            <a:ext cx="1871831" cy="526355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b="100000"/>
            </a:path>
          </a:gradFill>
          <a:ln w="19050">
            <a:solidFill>
              <a:schemeClr val="bg1">
                <a:lumMod val="8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76200">
            <a:bevelT w="165100" prst="coolSlant"/>
            <a:extrusionClr>
              <a:schemeClr val="bg1">
                <a:lumMod val="9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ОБРАЗОВАНИЯ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D52C176D-1C50-4768-A4FF-F34FE1BA86EF}"/>
              </a:ext>
            </a:extLst>
          </p:cNvPr>
          <p:cNvSpPr/>
          <p:nvPr/>
        </p:nvSpPr>
        <p:spPr>
          <a:xfrm>
            <a:off x="804356" y="4403525"/>
            <a:ext cx="3409055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высшее профессиональное образование по направлению подготовки «Государственное и муниципальное управление»;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высшее профессиональное образование по направлению подготовки </a:t>
            </a: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«Менеджмент»;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высшее профессиональное образование по направлению подготовки </a:t>
            </a: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персоналом»;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 образование и дополнительное профессиональное образование в области государственного и муниципального управления или менеджмента и экономики.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20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3E8F70-2FFD-485F-B040-C3D32D7BEC55}"/>
              </a:ext>
            </a:extLst>
          </p:cNvPr>
          <p:cNvSpPr txBox="1"/>
          <p:nvPr/>
        </p:nvSpPr>
        <p:spPr>
          <a:xfrm>
            <a:off x="1676499" y="310441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Выдвижение кандидатов для включения в кадровый резерв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2103F95-D786-4BDB-8D6B-AA37011C4570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75AA9-BE3F-4F92-ABD4-9972ED369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pic>
        <p:nvPicPr>
          <p:cNvPr id="6" name="Picture 4" descr="http://new.pdlada.ru/files/0022-003-Interesnykh-otkrytij-uvazhaemye-kollegi-600x788(9).jpg">
            <a:extLst>
              <a:ext uri="{FF2B5EF4-FFF2-40B4-BE49-F238E27FC236}">
                <a16:creationId xmlns:a16="http://schemas.microsoft.com/office/drawing/2014/main" id="{38AA555D-2D64-4225-8AB1-FA97D1B08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34" y="4232894"/>
            <a:ext cx="1594718" cy="209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椭圆 25">
            <a:extLst>
              <a:ext uri="{FF2B5EF4-FFF2-40B4-BE49-F238E27FC236}">
                <a16:creationId xmlns:a16="http://schemas.microsoft.com/office/drawing/2014/main" id="{8193D64E-1A96-401F-9DCF-63A76CABA546}"/>
              </a:ext>
            </a:extLst>
          </p:cNvPr>
          <p:cNvSpPr/>
          <p:nvPr/>
        </p:nvSpPr>
        <p:spPr>
          <a:xfrm>
            <a:off x="4938926" y="2214917"/>
            <a:ext cx="2440781" cy="1385234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Кадровый резерв</a:t>
            </a:r>
            <a:endParaRPr lang="zh-CN" altLang="en-US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椭圆 25">
            <a:extLst>
              <a:ext uri="{FF2B5EF4-FFF2-40B4-BE49-F238E27FC236}">
                <a16:creationId xmlns:a16="http://schemas.microsoft.com/office/drawing/2014/main" id="{66F6296B-7EF7-43CB-87D4-5DC0118EB577}"/>
              </a:ext>
            </a:extLst>
          </p:cNvPr>
          <p:cNvSpPr/>
          <p:nvPr/>
        </p:nvSpPr>
        <p:spPr>
          <a:xfrm>
            <a:off x="465975" y="1963030"/>
            <a:ext cx="2857445" cy="2164711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sz="16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Представление муниципальных органов управления образованием,</a:t>
            </a:r>
          </a:p>
          <a:p>
            <a:pPr algn="ctr">
              <a:defRPr/>
            </a:pPr>
            <a:r>
              <a:rPr lang="ru-RU" altLang="zh-CN" sz="16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руководителя государственной ОО, </a:t>
            </a:r>
            <a:endParaRPr lang="zh-CN" altLang="en-US" sz="1600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椭圆 25">
            <a:extLst>
              <a:ext uri="{FF2B5EF4-FFF2-40B4-BE49-F238E27FC236}">
                <a16:creationId xmlns:a16="http://schemas.microsoft.com/office/drawing/2014/main" id="{9AE0A05C-29AD-4B52-95BE-E3D32BBBABE6}"/>
              </a:ext>
            </a:extLst>
          </p:cNvPr>
          <p:cNvSpPr/>
          <p:nvPr/>
        </p:nvSpPr>
        <p:spPr>
          <a:xfrm>
            <a:off x="8868583" y="1906469"/>
            <a:ext cx="2991984" cy="2248281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sz="20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В порядке самовыдвижения</a:t>
            </a:r>
            <a:endParaRPr lang="zh-CN" altLang="en-US" sz="2000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Стрелка: штриховая вправо 9">
            <a:extLst>
              <a:ext uri="{FF2B5EF4-FFF2-40B4-BE49-F238E27FC236}">
                <a16:creationId xmlns:a16="http://schemas.microsoft.com/office/drawing/2014/main" id="{E369E120-9B46-4A1A-82E1-97CF2565A5BF}"/>
              </a:ext>
            </a:extLst>
          </p:cNvPr>
          <p:cNvSpPr/>
          <p:nvPr/>
        </p:nvSpPr>
        <p:spPr>
          <a:xfrm>
            <a:off x="7571985" y="2390854"/>
            <a:ext cx="1233996" cy="1033360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штриховая вправо 10">
            <a:extLst>
              <a:ext uri="{FF2B5EF4-FFF2-40B4-BE49-F238E27FC236}">
                <a16:creationId xmlns:a16="http://schemas.microsoft.com/office/drawing/2014/main" id="{8370197C-3DF9-4721-A398-7516EBC7E94E}"/>
              </a:ext>
            </a:extLst>
          </p:cNvPr>
          <p:cNvSpPr/>
          <p:nvPr/>
        </p:nvSpPr>
        <p:spPr>
          <a:xfrm flipH="1" flipV="1">
            <a:off x="3367438" y="2390854"/>
            <a:ext cx="1379210" cy="1008080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8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3E8F70-2FFD-485F-B040-C3D32D7BEC55}"/>
              </a:ext>
            </a:extLst>
          </p:cNvPr>
          <p:cNvSpPr txBox="1"/>
          <p:nvPr/>
        </p:nvSpPr>
        <p:spPr>
          <a:xfrm>
            <a:off x="1676499" y="326211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Отбор на включение в кадровый резерв руководителей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2103F95-D786-4BDB-8D6B-AA37011C4570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75AA9-BE3F-4F92-ABD4-9972ED369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B276C44C-920D-4508-97E6-AAA8ADB8A453}"/>
              </a:ext>
            </a:extLst>
          </p:cNvPr>
          <p:cNvSpPr/>
          <p:nvPr/>
        </p:nvSpPr>
        <p:spPr>
          <a:xfrm>
            <a:off x="2846516" y="1179280"/>
            <a:ext cx="6438086" cy="426128"/>
          </a:xfrm>
          <a:prstGeom prst="roundRect">
            <a:avLst/>
          </a:prstGeom>
          <a:noFill/>
          <a:ln w="22225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Объявление конкурса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D77A7C-27B5-475F-BDE4-86F5EE313951}"/>
              </a:ext>
            </a:extLst>
          </p:cNvPr>
          <p:cNvSpPr txBox="1"/>
          <p:nvPr/>
        </p:nvSpPr>
        <p:spPr>
          <a:xfrm>
            <a:off x="1535089" y="1884329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30 дней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4631CE1-5DE8-4FE7-B0D8-FC6E59E2F9D2}"/>
              </a:ext>
            </a:extLst>
          </p:cNvPr>
          <p:cNvSpPr/>
          <p:nvPr/>
        </p:nvSpPr>
        <p:spPr>
          <a:xfrm>
            <a:off x="670749" y="2534573"/>
            <a:ext cx="2835931" cy="4159189"/>
          </a:xfrm>
          <a:prstGeom prst="roundRect">
            <a:avLst/>
          </a:prstGeom>
          <a:noFill/>
          <a:ln w="15875">
            <a:solidFill>
              <a:srgbClr val="0083E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муниципального органа управления образованием, государственной организации;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с приложением фотографии;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паспорта;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 об образовании и о квалификации;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трудовой книжки;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об отсутствии судимости;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ru-RU" sz="125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документы, отражающие результаты профессиональной деятельности (по желанию).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89FA1E9-FFE4-451B-ADB8-167884505577}"/>
              </a:ext>
            </a:extLst>
          </p:cNvPr>
          <p:cNvSpPr/>
          <p:nvPr/>
        </p:nvSpPr>
        <p:spPr>
          <a:xfrm>
            <a:off x="9263017" y="2078035"/>
            <a:ext cx="1162975" cy="470516"/>
          </a:xfrm>
          <a:prstGeom prst="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процедуры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0B27DAF4-3BF3-43E8-9F24-F6EBA0B84B26}"/>
              </a:ext>
            </a:extLst>
          </p:cNvPr>
          <p:cNvCxnSpPr>
            <a:cxnSpLocks/>
          </p:cNvCxnSpPr>
          <p:nvPr/>
        </p:nvCxnSpPr>
        <p:spPr>
          <a:xfrm flipH="1">
            <a:off x="2123634" y="1392344"/>
            <a:ext cx="480" cy="481537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C0BA4D28-4446-43DE-9BAB-11615140BA9B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2672178" y="2321510"/>
            <a:ext cx="926109" cy="235257"/>
          </a:xfrm>
          <a:prstGeom prst="straightConnector1">
            <a:avLst/>
          </a:prstGeom>
          <a:ln w="1587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: скругленные углы 44">
            <a:extLst>
              <a:ext uri="{FF2B5EF4-FFF2-40B4-BE49-F238E27FC236}">
                <a16:creationId xmlns:a16="http://schemas.microsoft.com/office/drawing/2014/main" id="{723EF6E4-6163-462B-A241-6CA1E879DF66}"/>
              </a:ext>
            </a:extLst>
          </p:cNvPr>
          <p:cNvSpPr/>
          <p:nvPr/>
        </p:nvSpPr>
        <p:spPr>
          <a:xfrm>
            <a:off x="5333088" y="2437839"/>
            <a:ext cx="1370377" cy="426128"/>
          </a:xfrm>
          <a:prstGeom prst="round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оператор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22D64D3E-14DB-4F6E-8E13-74ABEE6A0B68}"/>
              </a:ext>
            </a:extLst>
          </p:cNvPr>
          <p:cNvSpPr/>
          <p:nvPr/>
        </p:nvSpPr>
        <p:spPr>
          <a:xfrm>
            <a:off x="3598287" y="2422305"/>
            <a:ext cx="1247442" cy="470516"/>
          </a:xfrm>
          <a:prstGeom prst="rect">
            <a:avLst/>
          </a:prstGeom>
          <a:noFill/>
          <a:ln w="15875">
            <a:solidFill>
              <a:srgbClr val="0083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7396594-99BA-454C-8A94-FEECF65EE59A}"/>
              </a:ext>
            </a:extLst>
          </p:cNvPr>
          <p:cNvSpPr txBox="1"/>
          <p:nvPr/>
        </p:nvSpPr>
        <p:spPr>
          <a:xfrm>
            <a:off x="3634830" y="2216585"/>
            <a:ext cx="10390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дней</a:t>
            </a:r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B356DB1F-0683-47F1-A533-81B904D17BF4}"/>
              </a:ext>
            </a:extLst>
          </p:cNvPr>
          <p:cNvCxnSpPr>
            <a:cxnSpLocks/>
            <a:stCxn id="49" idx="3"/>
            <a:endCxn id="45" idx="1"/>
          </p:cNvCxnSpPr>
          <p:nvPr/>
        </p:nvCxnSpPr>
        <p:spPr>
          <a:xfrm flipV="1">
            <a:off x="4845729" y="2650903"/>
            <a:ext cx="487359" cy="666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81A2C847-3DF8-4947-B1A3-28A1385F9D62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2124114" y="1392344"/>
            <a:ext cx="72240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1E34B513-E735-400A-BC40-F9DD17013CC8}"/>
              </a:ext>
            </a:extLst>
          </p:cNvPr>
          <p:cNvSpPr/>
          <p:nvPr/>
        </p:nvSpPr>
        <p:spPr>
          <a:xfrm>
            <a:off x="4292224" y="3377952"/>
            <a:ext cx="1247442" cy="470516"/>
          </a:xfrm>
          <a:prstGeom prst="rect">
            <a:avLst/>
          </a:prstGeom>
          <a:noFill/>
          <a:ln w="15875">
            <a:solidFill>
              <a:srgbClr val="0083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D7AC4ADA-3D2A-4F5A-BA90-2380C7D77F72}"/>
              </a:ext>
            </a:extLst>
          </p:cNvPr>
          <p:cNvCxnSpPr>
            <a:cxnSpLocks/>
            <a:stCxn id="45" idx="2"/>
          </p:cNvCxnSpPr>
          <p:nvPr/>
        </p:nvCxnSpPr>
        <p:spPr>
          <a:xfrm flipH="1">
            <a:off x="5202315" y="2863967"/>
            <a:ext cx="815962" cy="30383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CA733D34-54CA-42CD-AB3D-E83618AA920C}"/>
              </a:ext>
            </a:extLst>
          </p:cNvPr>
          <p:cNvSpPr txBox="1"/>
          <p:nvPr/>
        </p:nvSpPr>
        <p:spPr>
          <a:xfrm>
            <a:off x="4427520" y="3167806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15 дней</a:t>
            </a:r>
          </a:p>
        </p:txBody>
      </p: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F8FC8F81-EFEE-4D67-AC5C-30D3AE0B9C21}"/>
              </a:ext>
            </a:extLst>
          </p:cNvPr>
          <p:cNvCxnSpPr>
            <a:cxnSpLocks/>
            <a:stCxn id="61" idx="3"/>
          </p:cNvCxnSpPr>
          <p:nvPr/>
        </p:nvCxnSpPr>
        <p:spPr>
          <a:xfrm>
            <a:off x="5539666" y="3613210"/>
            <a:ext cx="647671" cy="637562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: скругленные углы 71">
            <a:extLst>
              <a:ext uri="{FF2B5EF4-FFF2-40B4-BE49-F238E27FC236}">
                <a16:creationId xmlns:a16="http://schemas.microsoft.com/office/drawing/2014/main" id="{DFE9E435-D8B7-4498-9ADB-15F7BB26EAA5}"/>
              </a:ext>
            </a:extLst>
          </p:cNvPr>
          <p:cNvSpPr/>
          <p:nvPr/>
        </p:nvSpPr>
        <p:spPr>
          <a:xfrm>
            <a:off x="10806259" y="5106312"/>
            <a:ext cx="1259724" cy="502698"/>
          </a:xfrm>
          <a:prstGeom prst="round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РМ</a:t>
            </a:r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C31777A7-92DF-4A68-9400-9F3142863B35}"/>
              </a:ext>
            </a:extLst>
          </p:cNvPr>
          <p:cNvCxnSpPr>
            <a:cxnSpLocks/>
          </p:cNvCxnSpPr>
          <p:nvPr/>
        </p:nvCxnSpPr>
        <p:spPr>
          <a:xfrm>
            <a:off x="7190830" y="1873881"/>
            <a:ext cx="20229" cy="4873148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85CFE71A-315A-40A9-8F77-AAA50E45A01A}"/>
              </a:ext>
            </a:extLst>
          </p:cNvPr>
          <p:cNvSpPr txBox="1"/>
          <p:nvPr/>
        </p:nvSpPr>
        <p:spPr>
          <a:xfrm>
            <a:off x="245663" y="1684164"/>
            <a:ext cx="819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5E5C39E-FEE5-4FB5-BAB3-33A7AB786E27}"/>
              </a:ext>
            </a:extLst>
          </p:cNvPr>
          <p:cNvSpPr txBox="1"/>
          <p:nvPr/>
        </p:nvSpPr>
        <p:spPr>
          <a:xfrm>
            <a:off x="7288942" y="1684164"/>
            <a:ext cx="819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</a:p>
        </p:txBody>
      </p:sp>
      <p:cxnSp>
        <p:nvCxnSpPr>
          <p:cNvPr id="85" name="Прямая со стрелкой 84">
            <a:extLst>
              <a:ext uri="{FF2B5EF4-FFF2-40B4-BE49-F238E27FC236}">
                <a16:creationId xmlns:a16="http://schemas.microsoft.com/office/drawing/2014/main" id="{9A1E2993-A172-4EB9-B8CC-20DC82A49D19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6986726" y="2313293"/>
            <a:ext cx="2276291" cy="821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>
            <a:extLst>
              <a:ext uri="{FF2B5EF4-FFF2-40B4-BE49-F238E27FC236}">
                <a16:creationId xmlns:a16="http://schemas.microsoft.com/office/drawing/2014/main" id="{F839945F-1FA6-40B0-970B-57E54F9C4802}"/>
              </a:ext>
            </a:extLst>
          </p:cNvPr>
          <p:cNvCxnSpPr>
            <a:cxnSpLocks/>
          </p:cNvCxnSpPr>
          <p:nvPr/>
        </p:nvCxnSpPr>
        <p:spPr>
          <a:xfrm flipV="1">
            <a:off x="6986726" y="2321509"/>
            <a:ext cx="0" cy="203943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6A465FFE-2046-4E66-ACA2-A3A08D8CE622}"/>
              </a:ext>
            </a:extLst>
          </p:cNvPr>
          <p:cNvSpPr/>
          <p:nvPr/>
        </p:nvSpPr>
        <p:spPr>
          <a:xfrm>
            <a:off x="9181811" y="2924545"/>
            <a:ext cx="1244181" cy="707885"/>
          </a:xfrm>
          <a:prstGeom prst="rect">
            <a:avLst/>
          </a:prstGeom>
          <a:noFill/>
          <a:ln w="15875">
            <a:solidFill>
              <a:srgbClr val="0083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развития личностных качеств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FE56C071-CA51-48C8-A09C-7683BCFBC5EA}"/>
              </a:ext>
            </a:extLst>
          </p:cNvPr>
          <p:cNvSpPr/>
          <p:nvPr/>
        </p:nvSpPr>
        <p:spPr>
          <a:xfrm>
            <a:off x="7482164" y="2932560"/>
            <a:ext cx="1244181" cy="703442"/>
          </a:xfrm>
          <a:prstGeom prst="rect">
            <a:avLst/>
          </a:prstGeom>
          <a:noFill/>
          <a:ln w="15875">
            <a:solidFill>
              <a:srgbClr val="0083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0A582CD3-AD7F-4643-A7C0-F4E85ABD1935}"/>
              </a:ext>
            </a:extLst>
          </p:cNvPr>
          <p:cNvSpPr/>
          <p:nvPr/>
        </p:nvSpPr>
        <p:spPr>
          <a:xfrm>
            <a:off x="10821791" y="2928121"/>
            <a:ext cx="1244191" cy="707881"/>
          </a:xfrm>
          <a:prstGeom prst="rect">
            <a:avLst/>
          </a:prstGeom>
          <a:noFill/>
          <a:ln w="158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1A6B614-D411-45B8-97A6-EF4ABD36E484}"/>
              </a:ext>
            </a:extLst>
          </p:cNvPr>
          <p:cNvSpPr txBox="1"/>
          <p:nvPr/>
        </p:nvSpPr>
        <p:spPr>
          <a:xfrm>
            <a:off x="8790479" y="3057487"/>
            <a:ext cx="237974" cy="46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cxnSp>
        <p:nvCxnSpPr>
          <p:cNvPr id="100" name="Прямая соединительная линия 99">
            <a:extLst>
              <a:ext uri="{FF2B5EF4-FFF2-40B4-BE49-F238E27FC236}">
                <a16:creationId xmlns:a16="http://schemas.microsoft.com/office/drawing/2014/main" id="{4A129878-A394-4CB3-92E1-28BFA1F34A7F}"/>
              </a:ext>
            </a:extLst>
          </p:cNvPr>
          <p:cNvCxnSpPr>
            <a:cxnSpLocks/>
          </p:cNvCxnSpPr>
          <p:nvPr/>
        </p:nvCxnSpPr>
        <p:spPr>
          <a:xfrm>
            <a:off x="8104254" y="2734322"/>
            <a:ext cx="3339627" cy="1034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>
            <a:extLst>
              <a:ext uri="{FF2B5EF4-FFF2-40B4-BE49-F238E27FC236}">
                <a16:creationId xmlns:a16="http://schemas.microsoft.com/office/drawing/2014/main" id="{4D5E3F45-F342-465A-A2A5-E75AFE5FC0E6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9803902" y="2556767"/>
            <a:ext cx="0" cy="367778"/>
          </a:xfrm>
          <a:prstGeom prst="line">
            <a:avLst/>
          </a:prstGeom>
          <a:ln w="1587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F65C58DE-B461-41FF-A72D-1CC28AF759D2}"/>
              </a:ext>
            </a:extLst>
          </p:cNvPr>
          <p:cNvCxnSpPr>
            <a:cxnSpLocks/>
            <a:stCxn id="96" idx="0"/>
          </p:cNvCxnSpPr>
          <p:nvPr/>
        </p:nvCxnSpPr>
        <p:spPr>
          <a:xfrm flipV="1">
            <a:off x="8104255" y="2734322"/>
            <a:ext cx="0" cy="198238"/>
          </a:xfrm>
          <a:prstGeom prst="line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>
            <a:extLst>
              <a:ext uri="{FF2B5EF4-FFF2-40B4-BE49-F238E27FC236}">
                <a16:creationId xmlns:a16="http://schemas.microsoft.com/office/drawing/2014/main" id="{525E5056-756E-45F4-B207-86E364B29862}"/>
              </a:ext>
            </a:extLst>
          </p:cNvPr>
          <p:cNvCxnSpPr>
            <a:stCxn id="97" idx="0"/>
          </p:cNvCxnSpPr>
          <p:nvPr/>
        </p:nvCxnSpPr>
        <p:spPr>
          <a:xfrm flipH="1" flipV="1">
            <a:off x="11443881" y="2734322"/>
            <a:ext cx="6" cy="193799"/>
          </a:xfrm>
          <a:prstGeom prst="line">
            <a:avLst/>
          </a:prstGeom>
          <a:ln w="158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>
            <a:extLst>
              <a:ext uri="{FF2B5EF4-FFF2-40B4-BE49-F238E27FC236}">
                <a16:creationId xmlns:a16="http://schemas.microsoft.com/office/drawing/2014/main" id="{5F8E24B7-3A79-4303-9E1B-E326A30926AC}"/>
              </a:ext>
            </a:extLst>
          </p:cNvPr>
          <p:cNvCxnSpPr>
            <a:cxnSpLocks/>
            <a:stCxn id="96" idx="2"/>
            <a:endCxn id="115" idx="0"/>
          </p:cNvCxnSpPr>
          <p:nvPr/>
        </p:nvCxnSpPr>
        <p:spPr>
          <a:xfrm flipH="1">
            <a:off x="8104254" y="3636002"/>
            <a:ext cx="1" cy="1414031"/>
          </a:xfrm>
          <a:prstGeom prst="line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Прямоугольник: скругленные углы 114">
            <a:extLst>
              <a:ext uri="{FF2B5EF4-FFF2-40B4-BE49-F238E27FC236}">
                <a16:creationId xmlns:a16="http://schemas.microsoft.com/office/drawing/2014/main" id="{273339FC-39F9-4ECA-9F6A-4D700DC8F661}"/>
              </a:ext>
            </a:extLst>
          </p:cNvPr>
          <p:cNvSpPr/>
          <p:nvPr/>
        </p:nvSpPr>
        <p:spPr>
          <a:xfrm>
            <a:off x="7409432" y="5050033"/>
            <a:ext cx="1389644" cy="615256"/>
          </a:xfrm>
          <a:prstGeom prst="round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</a:p>
        </p:txBody>
      </p:sp>
      <p:sp>
        <p:nvSpPr>
          <p:cNvPr id="133" name="Прямоугольник 132">
            <a:extLst>
              <a:ext uri="{FF2B5EF4-FFF2-40B4-BE49-F238E27FC236}">
                <a16:creationId xmlns:a16="http://schemas.microsoft.com/office/drawing/2014/main" id="{BFC43D6E-84B0-4CCB-BB39-F6CE7D843A6C}"/>
              </a:ext>
            </a:extLst>
          </p:cNvPr>
          <p:cNvSpPr/>
          <p:nvPr/>
        </p:nvSpPr>
        <p:spPr>
          <a:xfrm>
            <a:off x="9220783" y="5178315"/>
            <a:ext cx="1247442" cy="358692"/>
          </a:xfrm>
          <a:prstGeom prst="rect">
            <a:avLst/>
          </a:prstGeom>
          <a:noFill/>
          <a:ln w="15875">
            <a:solidFill>
              <a:srgbClr val="0083E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</a:p>
        </p:txBody>
      </p:sp>
      <p:sp>
        <p:nvSpPr>
          <p:cNvPr id="134" name="Прямоугольник: скругленные углы 133">
            <a:extLst>
              <a:ext uri="{FF2B5EF4-FFF2-40B4-BE49-F238E27FC236}">
                <a16:creationId xmlns:a16="http://schemas.microsoft.com/office/drawing/2014/main" id="{B002A2F8-4136-4980-A445-530352582831}"/>
              </a:ext>
            </a:extLst>
          </p:cNvPr>
          <p:cNvSpPr/>
          <p:nvPr/>
        </p:nvSpPr>
        <p:spPr>
          <a:xfrm>
            <a:off x="5563211" y="4300281"/>
            <a:ext cx="1370377" cy="426128"/>
          </a:xfrm>
          <a:prstGeom prst="round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РМ</a:t>
            </a:r>
          </a:p>
        </p:txBody>
      </p:sp>
      <p:sp>
        <p:nvSpPr>
          <p:cNvPr id="150" name="Прямоугольник 149">
            <a:extLst>
              <a:ext uri="{FF2B5EF4-FFF2-40B4-BE49-F238E27FC236}">
                <a16:creationId xmlns:a16="http://schemas.microsoft.com/office/drawing/2014/main" id="{9E4D12CC-2FE2-4CF8-AB9E-3EFDAE524EB8}"/>
              </a:ext>
            </a:extLst>
          </p:cNvPr>
          <p:cNvSpPr/>
          <p:nvPr/>
        </p:nvSpPr>
        <p:spPr>
          <a:xfrm>
            <a:off x="9612470" y="4173787"/>
            <a:ext cx="1440229" cy="630585"/>
          </a:xfrm>
          <a:prstGeom prst="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Управленческого проекта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:a16="http://schemas.microsoft.com/office/drawing/2014/main" id="{B76533BF-2B19-4F2A-8A61-05E4419E31FE}"/>
              </a:ext>
            </a:extLst>
          </p:cNvPr>
          <p:cNvCxnSpPr>
            <a:cxnSpLocks/>
          </p:cNvCxnSpPr>
          <p:nvPr/>
        </p:nvCxnSpPr>
        <p:spPr>
          <a:xfrm>
            <a:off x="8806619" y="5260007"/>
            <a:ext cx="421707" cy="0"/>
          </a:xfrm>
          <a:prstGeom prst="line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:a16="http://schemas.microsoft.com/office/drawing/2014/main" id="{CD887FB5-0A3A-483D-8FB8-4E85AEA1EDE6}"/>
              </a:ext>
            </a:extLst>
          </p:cNvPr>
          <p:cNvCxnSpPr>
            <a:cxnSpLocks/>
          </p:cNvCxnSpPr>
          <p:nvPr/>
        </p:nvCxnSpPr>
        <p:spPr>
          <a:xfrm>
            <a:off x="10468225" y="5273311"/>
            <a:ext cx="338034" cy="0"/>
          </a:xfrm>
          <a:prstGeom prst="line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:a16="http://schemas.microsoft.com/office/drawing/2014/main" id="{747C21E1-61C2-4247-BB29-7A112A0C39A7}"/>
              </a:ext>
            </a:extLst>
          </p:cNvPr>
          <p:cNvCxnSpPr>
            <a:cxnSpLocks/>
          </p:cNvCxnSpPr>
          <p:nvPr/>
        </p:nvCxnSpPr>
        <p:spPr>
          <a:xfrm>
            <a:off x="8104254" y="3888248"/>
            <a:ext cx="169964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:a16="http://schemas.microsoft.com/office/drawing/2014/main" id="{B7E655D6-A9CF-4ABE-884A-04D9213CA12E}"/>
              </a:ext>
            </a:extLst>
          </p:cNvPr>
          <p:cNvCxnSpPr>
            <a:endCxn id="95" idx="2"/>
          </p:cNvCxnSpPr>
          <p:nvPr/>
        </p:nvCxnSpPr>
        <p:spPr>
          <a:xfrm flipV="1">
            <a:off x="9803901" y="3632430"/>
            <a:ext cx="1" cy="25581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 стрелкой 199">
            <a:extLst>
              <a:ext uri="{FF2B5EF4-FFF2-40B4-BE49-F238E27FC236}">
                <a16:creationId xmlns:a16="http://schemas.microsoft.com/office/drawing/2014/main" id="{74A866DC-9348-44AC-80AC-6381F13691CA}"/>
              </a:ext>
            </a:extLst>
          </p:cNvPr>
          <p:cNvCxnSpPr>
            <a:cxnSpLocks/>
            <a:endCxn id="150" idx="0"/>
          </p:cNvCxnSpPr>
          <p:nvPr/>
        </p:nvCxnSpPr>
        <p:spPr>
          <a:xfrm flipH="1">
            <a:off x="10332585" y="3632430"/>
            <a:ext cx="720114" cy="541357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 стрелкой 221">
            <a:extLst>
              <a:ext uri="{FF2B5EF4-FFF2-40B4-BE49-F238E27FC236}">
                <a16:creationId xmlns:a16="http://schemas.microsoft.com/office/drawing/2014/main" id="{6E3C6B6A-E6DC-4773-865C-2F7D691F779E}"/>
              </a:ext>
            </a:extLst>
          </p:cNvPr>
          <p:cNvCxnSpPr>
            <a:stCxn id="72" idx="0"/>
            <a:endCxn id="97" idx="2"/>
          </p:cNvCxnSpPr>
          <p:nvPr/>
        </p:nvCxnSpPr>
        <p:spPr>
          <a:xfrm flipV="1">
            <a:off x="11436121" y="3636002"/>
            <a:ext cx="7766" cy="147031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 стрелкой 222">
            <a:extLst>
              <a:ext uri="{FF2B5EF4-FFF2-40B4-BE49-F238E27FC236}">
                <a16:creationId xmlns:a16="http://schemas.microsoft.com/office/drawing/2014/main" id="{04C7AB9C-AA1E-4CBF-9D64-8E911B26AD33}"/>
              </a:ext>
            </a:extLst>
          </p:cNvPr>
          <p:cNvCxnSpPr>
            <a:cxnSpLocks/>
          </p:cNvCxnSpPr>
          <p:nvPr/>
        </p:nvCxnSpPr>
        <p:spPr>
          <a:xfrm flipH="1">
            <a:off x="8422476" y="4469351"/>
            <a:ext cx="1189994" cy="562483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 стрелкой 225">
            <a:extLst>
              <a:ext uri="{FF2B5EF4-FFF2-40B4-BE49-F238E27FC236}">
                <a16:creationId xmlns:a16="http://schemas.microsoft.com/office/drawing/2014/main" id="{55651BD3-2CE4-42AF-97E0-4743326BB170}"/>
              </a:ext>
            </a:extLst>
          </p:cNvPr>
          <p:cNvCxnSpPr>
            <a:cxnSpLocks/>
          </p:cNvCxnSpPr>
          <p:nvPr/>
        </p:nvCxnSpPr>
        <p:spPr>
          <a:xfrm>
            <a:off x="8799076" y="5428799"/>
            <a:ext cx="419166" cy="0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 стрелкой 228">
            <a:extLst>
              <a:ext uri="{FF2B5EF4-FFF2-40B4-BE49-F238E27FC236}">
                <a16:creationId xmlns:a16="http://schemas.microsoft.com/office/drawing/2014/main" id="{834963C8-3592-4B2D-BBE1-C36D654EC164}"/>
              </a:ext>
            </a:extLst>
          </p:cNvPr>
          <p:cNvCxnSpPr>
            <a:cxnSpLocks/>
          </p:cNvCxnSpPr>
          <p:nvPr/>
        </p:nvCxnSpPr>
        <p:spPr>
          <a:xfrm>
            <a:off x="10468225" y="5428799"/>
            <a:ext cx="338034" cy="0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>
            <a:extLst>
              <a:ext uri="{FF2B5EF4-FFF2-40B4-BE49-F238E27FC236}">
                <a16:creationId xmlns:a16="http://schemas.microsoft.com/office/drawing/2014/main" id="{941E2BD0-3F4D-4DA7-8541-2EAD69A53BD3}"/>
              </a:ext>
            </a:extLst>
          </p:cNvPr>
          <p:cNvSpPr txBox="1"/>
          <p:nvPr/>
        </p:nvSpPr>
        <p:spPr>
          <a:xfrm>
            <a:off x="9324970" y="4989659"/>
            <a:ext cx="10390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3 дней</a:t>
            </a:r>
          </a:p>
        </p:txBody>
      </p:sp>
      <p:sp>
        <p:nvSpPr>
          <p:cNvPr id="232" name="Прямоугольник 231">
            <a:extLst>
              <a:ext uri="{FF2B5EF4-FFF2-40B4-BE49-F238E27FC236}">
                <a16:creationId xmlns:a16="http://schemas.microsoft.com/office/drawing/2014/main" id="{3AC5AB20-68F2-483F-BC4C-8CD9C6F618F4}"/>
              </a:ext>
            </a:extLst>
          </p:cNvPr>
          <p:cNvSpPr/>
          <p:nvPr/>
        </p:nvSpPr>
        <p:spPr>
          <a:xfrm>
            <a:off x="8517144" y="5956917"/>
            <a:ext cx="1422364" cy="790109"/>
          </a:xfrm>
          <a:prstGeom prst="rect">
            <a:avLst/>
          </a:prstGeom>
          <a:noFill/>
          <a:ln w="22225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лицах, включенных в кадровый резерв</a:t>
            </a:r>
          </a:p>
        </p:txBody>
      </p:sp>
      <p:sp>
        <p:nvSpPr>
          <p:cNvPr id="233" name="Прямоугольник 232">
            <a:extLst>
              <a:ext uri="{FF2B5EF4-FFF2-40B4-BE49-F238E27FC236}">
                <a16:creationId xmlns:a16="http://schemas.microsoft.com/office/drawing/2014/main" id="{4E4AC026-8012-4F5F-AA22-7A529BB9C81A}"/>
              </a:ext>
            </a:extLst>
          </p:cNvPr>
          <p:cNvSpPr/>
          <p:nvPr/>
        </p:nvSpPr>
        <p:spPr>
          <a:xfrm>
            <a:off x="10637242" y="5956917"/>
            <a:ext cx="1422364" cy="790109"/>
          </a:xfrm>
          <a:prstGeom prst="rect">
            <a:avLst/>
          </a:prstGeom>
          <a:noFill/>
          <a:ln w="22225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 об отказе</a:t>
            </a:r>
          </a:p>
        </p:txBody>
      </p:sp>
      <p:cxnSp>
        <p:nvCxnSpPr>
          <p:cNvPr id="235" name="Прямая соединительная линия 234">
            <a:extLst>
              <a:ext uri="{FF2B5EF4-FFF2-40B4-BE49-F238E27FC236}">
                <a16:creationId xmlns:a16="http://schemas.microsoft.com/office/drawing/2014/main" id="{186E680E-A34F-4E84-AB97-11E5C795E05F}"/>
              </a:ext>
            </a:extLst>
          </p:cNvPr>
          <p:cNvCxnSpPr>
            <a:cxnSpLocks/>
          </p:cNvCxnSpPr>
          <p:nvPr/>
        </p:nvCxnSpPr>
        <p:spPr>
          <a:xfrm>
            <a:off x="9228326" y="5797666"/>
            <a:ext cx="2207795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 стрелкой 237">
            <a:extLst>
              <a:ext uri="{FF2B5EF4-FFF2-40B4-BE49-F238E27FC236}">
                <a16:creationId xmlns:a16="http://schemas.microsoft.com/office/drawing/2014/main" id="{64919256-9AF2-4D40-BDA7-1F240AE4A6DF}"/>
              </a:ext>
            </a:extLst>
          </p:cNvPr>
          <p:cNvCxnSpPr>
            <a:stCxn id="72" idx="2"/>
          </p:cNvCxnSpPr>
          <p:nvPr/>
        </p:nvCxnSpPr>
        <p:spPr>
          <a:xfrm>
            <a:off x="11436121" y="5609010"/>
            <a:ext cx="7760" cy="347907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 стрелкой 239">
            <a:extLst>
              <a:ext uri="{FF2B5EF4-FFF2-40B4-BE49-F238E27FC236}">
                <a16:creationId xmlns:a16="http://schemas.microsoft.com/office/drawing/2014/main" id="{749993E6-41E3-4F91-95D0-48006AB1A087}"/>
              </a:ext>
            </a:extLst>
          </p:cNvPr>
          <p:cNvCxnSpPr>
            <a:cxnSpLocks/>
            <a:endCxn id="232" idx="0"/>
          </p:cNvCxnSpPr>
          <p:nvPr/>
        </p:nvCxnSpPr>
        <p:spPr>
          <a:xfrm>
            <a:off x="9228326" y="5797666"/>
            <a:ext cx="0" cy="159251"/>
          </a:xfrm>
          <a:prstGeom prst="straightConnector1">
            <a:avLst/>
          </a:prstGeom>
          <a:ln w="158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TextBox 242">
            <a:extLst>
              <a:ext uri="{FF2B5EF4-FFF2-40B4-BE49-F238E27FC236}">
                <a16:creationId xmlns:a16="http://schemas.microsoft.com/office/drawing/2014/main" id="{39B8D761-0C06-4248-9FBC-D3FA964EC7A4}"/>
              </a:ext>
            </a:extLst>
          </p:cNvPr>
          <p:cNvSpPr txBox="1"/>
          <p:nvPr/>
        </p:nvSpPr>
        <p:spPr>
          <a:xfrm>
            <a:off x="9758047" y="5594434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10 дней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AFD7CAA-5184-455E-B6EF-BED7AF90E75E}"/>
              </a:ext>
            </a:extLst>
          </p:cNvPr>
          <p:cNvSpPr/>
          <p:nvPr/>
        </p:nvSpPr>
        <p:spPr>
          <a:xfrm>
            <a:off x="1509203" y="2086252"/>
            <a:ext cx="1162975" cy="470516"/>
          </a:xfrm>
          <a:prstGeom prst="rect">
            <a:avLst/>
          </a:prstGeom>
          <a:noFill/>
          <a:ln w="25400">
            <a:solidFill>
              <a:srgbClr val="008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23902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圆角矩形 22">
            <a:extLst>
              <a:ext uri="{FF2B5EF4-FFF2-40B4-BE49-F238E27FC236}">
                <a16:creationId xmlns:a16="http://schemas.microsoft.com/office/drawing/2014/main" id="{749A0869-53CD-4216-8226-106363344C83}"/>
              </a:ext>
            </a:extLst>
          </p:cNvPr>
          <p:cNvSpPr/>
          <p:nvPr/>
        </p:nvSpPr>
        <p:spPr>
          <a:xfrm>
            <a:off x="4156255" y="3968312"/>
            <a:ext cx="3949264" cy="2831310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rtlCol="0" anchor="ctr"/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семинарах, конференциях, форумах, тренингах, совещаниях и других мероприятиях, направленных на развитие профессионально-личностных ресурсов кандидатов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дополнительных профессиональных программ повышения квалификации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проектной и экспертной деятельности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лицами, состоящими в перспективном кадровом резерве руководителей ОО, дополнительного профессионального образования в соответствии с квалификационными требованиями, предъявляемыми к должности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 в ОО с высоким уровнем эффективности деятельности руководителя по итогам мониторинга эффективности деятельности руководителей ОО, проводимого Министерством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самообразование</a:t>
            </a:r>
            <a:r>
              <a:rPr lang="en-US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1400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23">
            <a:extLst>
              <a:ext uri="{FF2B5EF4-FFF2-40B4-BE49-F238E27FC236}">
                <a16:creationId xmlns:a16="http://schemas.microsoft.com/office/drawing/2014/main" id="{BA407F36-F665-454E-996A-3679FDBF0AD5}"/>
              </a:ext>
            </a:extLst>
          </p:cNvPr>
          <p:cNvGrpSpPr/>
          <p:nvPr/>
        </p:nvGrpSpPr>
        <p:grpSpPr>
          <a:xfrm>
            <a:off x="261673" y="1474033"/>
            <a:ext cx="3413682" cy="260961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8" name="同心圆 24">
              <a:extLst>
                <a:ext uri="{FF2B5EF4-FFF2-40B4-BE49-F238E27FC236}">
                  <a16:creationId xmlns:a16="http://schemas.microsoft.com/office/drawing/2014/main" id="{06F6C74F-C030-4E13-A50E-325DE55CD26D}"/>
                </a:ext>
              </a:extLst>
            </p:cNvPr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9" name="椭圆 25">
              <a:extLst>
                <a:ext uri="{FF2B5EF4-FFF2-40B4-BE49-F238E27FC236}">
                  <a16:creationId xmlns:a16="http://schemas.microsoft.com/office/drawing/2014/main" id="{D01B784B-52EA-4B77-BD00-0E1A738E68B3}"/>
                </a:ext>
              </a:extLst>
            </p:cNvPr>
            <p:cNvSpPr/>
            <p:nvPr/>
          </p:nvSpPr>
          <p:spPr>
            <a:xfrm>
              <a:off x="392113" y="760413"/>
              <a:ext cx="3825873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2" name="矩形 27">
            <a:extLst>
              <a:ext uri="{FF2B5EF4-FFF2-40B4-BE49-F238E27FC236}">
                <a16:creationId xmlns:a16="http://schemas.microsoft.com/office/drawing/2014/main" id="{E27B01FC-A671-41B2-AAE4-83A2DEE53BA5}"/>
              </a:ext>
            </a:extLst>
          </p:cNvPr>
          <p:cNvSpPr/>
          <p:nvPr/>
        </p:nvSpPr>
        <p:spPr>
          <a:xfrm>
            <a:off x="650179" y="2178673"/>
            <a:ext cx="2636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до 4 (четырех) лет и предполагает подготовку и профессионально-личностное развитие лиц в различных областях компетентности</a:t>
            </a:r>
            <a:endParaRPr lang="zh-CN" altLang="en-US" sz="1200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5CB0407-4FC7-4181-807F-835B02ABDCC0}"/>
              </a:ext>
            </a:extLst>
          </p:cNvPr>
          <p:cNvSpPr txBox="1"/>
          <p:nvPr/>
        </p:nvSpPr>
        <p:spPr>
          <a:xfrm>
            <a:off x="1676497" y="332626"/>
            <a:ext cx="10053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Нахождение в кадровом резерве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组合 23">
            <a:extLst>
              <a:ext uri="{FF2B5EF4-FFF2-40B4-BE49-F238E27FC236}">
                <a16:creationId xmlns:a16="http://schemas.microsoft.com/office/drawing/2014/main" id="{C40C7D37-16C7-4421-B893-9033EBB683F7}"/>
              </a:ext>
            </a:extLst>
          </p:cNvPr>
          <p:cNvGrpSpPr/>
          <p:nvPr/>
        </p:nvGrpSpPr>
        <p:grpSpPr>
          <a:xfrm>
            <a:off x="4389159" y="1474033"/>
            <a:ext cx="3413682" cy="260961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7" name="同心圆 24">
              <a:extLst>
                <a:ext uri="{FF2B5EF4-FFF2-40B4-BE49-F238E27FC236}">
                  <a16:creationId xmlns:a16="http://schemas.microsoft.com/office/drawing/2014/main" id="{3C2AE003-50BC-478B-BB90-0AFB65F57838}"/>
                </a:ext>
              </a:extLst>
            </p:cNvPr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8" name="椭圆 25">
              <a:extLst>
                <a:ext uri="{FF2B5EF4-FFF2-40B4-BE49-F238E27FC236}">
                  <a16:creationId xmlns:a16="http://schemas.microsoft.com/office/drawing/2014/main" id="{CFE30E82-A81F-4164-8F0E-64D5F414DB7B}"/>
                </a:ext>
              </a:extLst>
            </p:cNvPr>
            <p:cNvSpPr/>
            <p:nvPr/>
          </p:nvSpPr>
          <p:spPr>
            <a:xfrm>
              <a:off x="392113" y="760413"/>
              <a:ext cx="3825873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9" name="组合 23">
            <a:extLst>
              <a:ext uri="{FF2B5EF4-FFF2-40B4-BE49-F238E27FC236}">
                <a16:creationId xmlns:a16="http://schemas.microsoft.com/office/drawing/2014/main" id="{3E192008-F06D-48AD-84F3-902FF34369B4}"/>
              </a:ext>
            </a:extLst>
          </p:cNvPr>
          <p:cNvGrpSpPr/>
          <p:nvPr/>
        </p:nvGrpSpPr>
        <p:grpSpPr>
          <a:xfrm>
            <a:off x="8586419" y="1530989"/>
            <a:ext cx="3416427" cy="260961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24">
              <a:extLst>
                <a:ext uri="{FF2B5EF4-FFF2-40B4-BE49-F238E27FC236}">
                  <a16:creationId xmlns:a16="http://schemas.microsoft.com/office/drawing/2014/main" id="{E24022D2-3B63-48E6-B7DD-3002C649352A}"/>
                </a:ext>
              </a:extLst>
            </p:cNvPr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1" name="椭圆 25">
              <a:extLst>
                <a:ext uri="{FF2B5EF4-FFF2-40B4-BE49-F238E27FC236}">
                  <a16:creationId xmlns:a16="http://schemas.microsoft.com/office/drawing/2014/main" id="{B16C261E-C276-4497-BEB1-A9A00EA1BE11}"/>
                </a:ext>
              </a:extLst>
            </p:cNvPr>
            <p:cNvSpPr/>
            <p:nvPr/>
          </p:nvSpPr>
          <p:spPr>
            <a:xfrm>
              <a:off x="392113" y="760413"/>
              <a:ext cx="3825873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zh-CN" altLang="en-US" kern="0" dirty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2D2265-FB87-4FB8-AC7C-CAE00399E0C3}"/>
              </a:ext>
            </a:extLst>
          </p:cNvPr>
          <p:cNvSpPr/>
          <p:nvPr/>
        </p:nvSpPr>
        <p:spPr>
          <a:xfrm>
            <a:off x="4835179" y="2363338"/>
            <a:ext cx="25914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подготовки и профессионально-личностное развитие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DABE551-3B42-4676-9DD4-B7A1BEA77D9C}"/>
              </a:ext>
            </a:extLst>
          </p:cNvPr>
          <p:cNvSpPr/>
          <p:nvPr/>
        </p:nvSpPr>
        <p:spPr>
          <a:xfrm>
            <a:off x="9022314" y="1866299"/>
            <a:ext cx="26347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Сопровождение профессионально-личностного развития лиц, состоящих в кадровом резерве руководителей ОО Республики Мордовия, обеспечивается Центром оценки совместно с ГБУ ДПО РМ «Центр непрерывного повышения профессионального мастерства педагогических работников – «Педагог 13.ру»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865E89-E936-4E8C-8FB5-FCEB7063D9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314" y="4197558"/>
            <a:ext cx="2346585" cy="1784557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5DB6611-B7AF-42CE-99E2-06108D4FD1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68" y="4570215"/>
            <a:ext cx="1775070" cy="1775070"/>
          </a:xfrm>
          <a:prstGeom prst="rect">
            <a:avLst/>
          </a:prstGeom>
        </p:spPr>
      </p:pic>
      <p:sp>
        <p:nvSpPr>
          <p:cNvPr id="52" name="Стрелка: изогнутая влево 51">
            <a:extLst>
              <a:ext uri="{FF2B5EF4-FFF2-40B4-BE49-F238E27FC236}">
                <a16:creationId xmlns:a16="http://schemas.microsoft.com/office/drawing/2014/main" id="{DFBC402A-9778-402C-BF72-7B4C95DCAB40}"/>
              </a:ext>
            </a:extLst>
          </p:cNvPr>
          <p:cNvSpPr/>
          <p:nvPr/>
        </p:nvSpPr>
        <p:spPr>
          <a:xfrm flipH="1" flipV="1">
            <a:off x="452691" y="4441567"/>
            <a:ext cx="1283075" cy="1974069"/>
          </a:xfrm>
          <a:prstGeom prst="curvedLeftArrow">
            <a:avLst>
              <a:gd name="adj1" fmla="val 25000"/>
              <a:gd name="adj2" fmla="val 50000"/>
              <a:gd name="adj3" fmla="val 2565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: изогнутая влево 10">
            <a:extLst>
              <a:ext uri="{FF2B5EF4-FFF2-40B4-BE49-F238E27FC236}">
                <a16:creationId xmlns:a16="http://schemas.microsoft.com/office/drawing/2014/main" id="{807C0799-4565-4840-AF08-BD1934000D10}"/>
              </a:ext>
            </a:extLst>
          </p:cNvPr>
          <p:cNvSpPr/>
          <p:nvPr/>
        </p:nvSpPr>
        <p:spPr>
          <a:xfrm>
            <a:off x="2251520" y="4550474"/>
            <a:ext cx="1158916" cy="1955159"/>
          </a:xfrm>
          <a:prstGeom prst="curvedLeftArrow">
            <a:avLst>
              <a:gd name="adj1" fmla="val 25000"/>
              <a:gd name="adj2" fmla="val 50000"/>
              <a:gd name="adj3" fmla="val 25658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F1BDA11-6168-44D6-82C2-A1F74DED55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274" y="6042008"/>
            <a:ext cx="3048006" cy="60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3E8F70-2FFD-485F-B040-C3D32D7BEC55}"/>
              </a:ext>
            </a:extLst>
          </p:cNvPr>
          <p:cNvSpPr txBox="1"/>
          <p:nvPr/>
        </p:nvSpPr>
        <p:spPr>
          <a:xfrm>
            <a:off x="1676499" y="310441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Выдвижение на вакантные должности лиц, включенных в кадровый резерв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2103F95-D786-4BDB-8D6B-AA37011C4570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75AA9-BE3F-4F92-ABD4-9972ED369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pic>
        <p:nvPicPr>
          <p:cNvPr id="6" name="Picture 4" descr="http://new.pdlada.ru/files/0022-003-Interesnykh-otkrytij-uvazhaemye-kollegi-600x788(9).jpg">
            <a:extLst>
              <a:ext uri="{FF2B5EF4-FFF2-40B4-BE49-F238E27FC236}">
                <a16:creationId xmlns:a16="http://schemas.microsoft.com/office/drawing/2014/main" id="{38AA555D-2D64-4225-8AB1-FA97D1B08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534" y="4232894"/>
            <a:ext cx="1594718" cy="209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椭圆 25">
            <a:extLst>
              <a:ext uri="{FF2B5EF4-FFF2-40B4-BE49-F238E27FC236}">
                <a16:creationId xmlns:a16="http://schemas.microsoft.com/office/drawing/2014/main" id="{8193D64E-1A96-401F-9DCF-63A76CABA546}"/>
              </a:ext>
            </a:extLst>
          </p:cNvPr>
          <p:cNvSpPr/>
          <p:nvPr/>
        </p:nvSpPr>
        <p:spPr>
          <a:xfrm>
            <a:off x="4938926" y="2214917"/>
            <a:ext cx="2440781" cy="1385234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b="1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Оперативный кадровый резерв</a:t>
            </a:r>
            <a:endParaRPr lang="zh-CN" altLang="en-US" b="1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椭圆 25">
            <a:extLst>
              <a:ext uri="{FF2B5EF4-FFF2-40B4-BE49-F238E27FC236}">
                <a16:creationId xmlns:a16="http://schemas.microsoft.com/office/drawing/2014/main" id="{66F6296B-7EF7-43CB-87D4-5DC0118EB577}"/>
              </a:ext>
            </a:extLst>
          </p:cNvPr>
          <p:cNvSpPr/>
          <p:nvPr/>
        </p:nvSpPr>
        <p:spPr>
          <a:xfrm>
            <a:off x="894422" y="2129565"/>
            <a:ext cx="2363683" cy="1385227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sz="16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Руководитель государственной ОО</a:t>
            </a:r>
            <a:endParaRPr lang="zh-CN" altLang="en-US" sz="1600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椭圆 25">
            <a:extLst>
              <a:ext uri="{FF2B5EF4-FFF2-40B4-BE49-F238E27FC236}">
                <a16:creationId xmlns:a16="http://schemas.microsoft.com/office/drawing/2014/main" id="{9AE0A05C-29AD-4B52-95BE-E3D32BBBABE6}"/>
              </a:ext>
            </a:extLst>
          </p:cNvPr>
          <p:cNvSpPr/>
          <p:nvPr/>
        </p:nvSpPr>
        <p:spPr>
          <a:xfrm>
            <a:off x="8933897" y="2129558"/>
            <a:ext cx="2242671" cy="1385234"/>
          </a:xfrm>
          <a:prstGeom prst="ellipse">
            <a:avLst/>
          </a:prstGeom>
          <a:gradFill>
            <a:gsLst>
              <a:gs pos="0">
                <a:sysClr val="window" lastClr="FFFFFF"/>
              </a:gs>
              <a:gs pos="51000">
                <a:sysClr val="window" lastClr="FFFFFF">
                  <a:lumMod val="95000"/>
                </a:sysClr>
              </a:gs>
              <a:gs pos="100000">
                <a:sysClr val="window" lastClr="FFFFFF">
                  <a:lumMod val="75000"/>
                </a:sysClr>
              </a:gs>
            </a:gsLst>
            <a:lin ang="18900000" scaled="0"/>
          </a:gradFill>
          <a:ln w="38100" cap="flat" cmpd="sng" algn="ctr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9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r>
              <a:rPr lang="ru-RU" altLang="zh-CN" sz="1600" kern="0" dirty="0">
                <a:solidFill>
                  <a:srgbClr val="00206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Руководитель муниципальной ОО</a:t>
            </a:r>
            <a:endParaRPr lang="zh-CN" altLang="en-US" sz="1600" kern="0" dirty="0">
              <a:solidFill>
                <a:srgbClr val="00206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Стрелка: штриховая вправо 9">
            <a:extLst>
              <a:ext uri="{FF2B5EF4-FFF2-40B4-BE49-F238E27FC236}">
                <a16:creationId xmlns:a16="http://schemas.microsoft.com/office/drawing/2014/main" id="{E369E120-9B46-4A1A-82E1-97CF2565A5BF}"/>
              </a:ext>
            </a:extLst>
          </p:cNvPr>
          <p:cNvSpPr/>
          <p:nvPr/>
        </p:nvSpPr>
        <p:spPr>
          <a:xfrm>
            <a:off x="7571985" y="2390854"/>
            <a:ext cx="1233996" cy="1033360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штриховая вправо 10">
            <a:extLst>
              <a:ext uri="{FF2B5EF4-FFF2-40B4-BE49-F238E27FC236}">
                <a16:creationId xmlns:a16="http://schemas.microsoft.com/office/drawing/2014/main" id="{8370197C-3DF9-4721-A398-7516EBC7E94E}"/>
              </a:ext>
            </a:extLst>
          </p:cNvPr>
          <p:cNvSpPr/>
          <p:nvPr/>
        </p:nvSpPr>
        <p:spPr>
          <a:xfrm flipH="1" flipV="1">
            <a:off x="3367438" y="2390854"/>
            <a:ext cx="1379210" cy="1008080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64CED2B-32F3-45AA-BC2C-69087062E3DB}"/>
              </a:ext>
            </a:extLst>
          </p:cNvPr>
          <p:cNvSpPr/>
          <p:nvPr/>
        </p:nvSpPr>
        <p:spPr>
          <a:xfrm>
            <a:off x="2689933" y="5015883"/>
            <a:ext cx="7507233" cy="70788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2700000" scaled="1"/>
            <a:tileRect/>
          </a:gradFill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лица в кадровом резерве руководителей общеобразовательных организаций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влечет за собой обязательное назначение его на соответствующие вакантные должности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Республике Мордовия</a:t>
            </a:r>
          </a:p>
        </p:txBody>
      </p:sp>
    </p:spTree>
    <p:extLst>
      <p:ext uri="{BB962C8B-B14F-4D97-AF65-F5344CB8AC3E}">
        <p14:creationId xmlns:p14="http://schemas.microsoft.com/office/powerpoint/2010/main" val="141727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3CA4FBF-2792-4A6D-B6C5-AACD400BA2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3" t="2597"/>
          <a:stretch/>
        </p:blipFill>
        <p:spPr>
          <a:xfrm>
            <a:off x="8522630" y="4410861"/>
            <a:ext cx="2684016" cy="2447139"/>
          </a:xfrm>
          <a:prstGeom prst="rect">
            <a:avLst/>
          </a:prstGeom>
          <a:effectLst>
            <a:softEdge rad="76200"/>
          </a:effec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1676498" y="189629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Исключение из кадрового резерва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8" y="850936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4">
            <a:extLst>
              <a:ext uri="{FF2B5EF4-FFF2-40B4-BE49-F238E27FC236}">
                <a16:creationId xmlns:a16="http://schemas.microsoft.com/office/drawing/2014/main" id="{992E7E93-13E9-402E-8C7F-8E9C2401C055}"/>
              </a:ext>
            </a:extLst>
          </p:cNvPr>
          <p:cNvSpPr>
            <a:spLocks noEditPoints="1"/>
          </p:cNvSpPr>
          <p:nvPr/>
        </p:nvSpPr>
        <p:spPr bwMode="auto">
          <a:xfrm>
            <a:off x="7347843" y="3454271"/>
            <a:ext cx="648186" cy="593654"/>
          </a:xfrm>
          <a:custGeom>
            <a:avLst/>
            <a:gdLst>
              <a:gd name="T0" fmla="*/ 353844 w 132"/>
              <a:gd name="T1" fmla="*/ 0 h 128"/>
              <a:gd name="T2" fmla="*/ 210801 w 132"/>
              <a:gd name="T3" fmla="*/ 101798 h 128"/>
              <a:gd name="T4" fmla="*/ 207036 w 132"/>
              <a:gd name="T5" fmla="*/ 101798 h 128"/>
              <a:gd name="T6" fmla="*/ 52700 w 132"/>
              <a:gd name="T7" fmla="*/ 260152 h 128"/>
              <a:gd name="T8" fmla="*/ 3764 w 132"/>
              <a:gd name="T9" fmla="*/ 414734 h 128"/>
              <a:gd name="T10" fmla="*/ 52700 w 132"/>
              <a:gd name="T11" fmla="*/ 482600 h 128"/>
              <a:gd name="T12" fmla="*/ 199508 w 132"/>
              <a:gd name="T13" fmla="*/ 444897 h 128"/>
              <a:gd name="T14" fmla="*/ 451715 w 132"/>
              <a:gd name="T15" fmla="*/ 199827 h 128"/>
              <a:gd name="T16" fmla="*/ 240915 w 132"/>
              <a:gd name="T17" fmla="*/ 358180 h 128"/>
              <a:gd name="T18" fmla="*/ 372665 w 132"/>
              <a:gd name="T19" fmla="*/ 177205 h 128"/>
              <a:gd name="T20" fmla="*/ 357608 w 132"/>
              <a:gd name="T21" fmla="*/ 252611 h 128"/>
              <a:gd name="T22" fmla="*/ 240915 w 132"/>
              <a:gd name="T23" fmla="*/ 369491 h 128"/>
              <a:gd name="T24" fmla="*/ 222093 w 132"/>
              <a:gd name="T25" fmla="*/ 305395 h 128"/>
              <a:gd name="T26" fmla="*/ 173158 w 132"/>
              <a:gd name="T27" fmla="*/ 256381 h 128"/>
              <a:gd name="T28" fmla="*/ 346315 w 132"/>
              <a:gd name="T29" fmla="*/ 135731 h 128"/>
              <a:gd name="T30" fmla="*/ 222093 w 132"/>
              <a:gd name="T31" fmla="*/ 305395 h 128"/>
              <a:gd name="T32" fmla="*/ 112929 w 132"/>
              <a:gd name="T33" fmla="*/ 241300 h 128"/>
              <a:gd name="T34" fmla="*/ 301144 w 132"/>
              <a:gd name="T35" fmla="*/ 109339 h 128"/>
              <a:gd name="T36" fmla="*/ 63993 w 132"/>
              <a:gd name="T37" fmla="*/ 448667 h 128"/>
              <a:gd name="T38" fmla="*/ 30114 w 132"/>
              <a:gd name="T39" fmla="*/ 429816 h 128"/>
              <a:gd name="T40" fmla="*/ 48936 w 132"/>
              <a:gd name="T41" fmla="*/ 361950 h 128"/>
              <a:gd name="T42" fmla="*/ 120457 w 132"/>
              <a:gd name="T43" fmla="*/ 437356 h 128"/>
              <a:gd name="T44" fmla="*/ 131750 w 132"/>
              <a:gd name="T45" fmla="*/ 433586 h 128"/>
              <a:gd name="T46" fmla="*/ 52700 w 132"/>
              <a:gd name="T47" fmla="*/ 346869 h 128"/>
              <a:gd name="T48" fmla="*/ 71522 w 132"/>
              <a:gd name="T49" fmla="*/ 282773 h 128"/>
              <a:gd name="T50" fmla="*/ 195743 w 132"/>
              <a:gd name="T51" fmla="*/ 414734 h 128"/>
              <a:gd name="T52" fmla="*/ 131750 w 132"/>
              <a:gd name="T53" fmla="*/ 433586 h 128"/>
              <a:gd name="T54" fmla="*/ 406544 w 132"/>
              <a:gd name="T55" fmla="*/ 203597 h 128"/>
              <a:gd name="T56" fmla="*/ 368901 w 132"/>
              <a:gd name="T57" fmla="*/ 113109 h 128"/>
              <a:gd name="T58" fmla="*/ 304908 w 132"/>
              <a:gd name="T59" fmla="*/ 49014 h 128"/>
              <a:gd name="T60" fmla="*/ 421601 w 132"/>
              <a:gd name="T61" fmla="*/ 60325 h 128"/>
              <a:gd name="T62" fmla="*/ 432894 w 132"/>
              <a:gd name="T63" fmla="*/ 177205 h 1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2"/>
              <a:gd name="T97" fmla="*/ 0 h 128"/>
              <a:gd name="T98" fmla="*/ 132 w 132"/>
              <a:gd name="T99" fmla="*/ 128 h 12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zh-CN" altLang="en-US" kern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3315758-57A6-4A20-AC37-7B54C9D847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223931"/>
              </p:ext>
            </p:extLst>
          </p:nvPr>
        </p:nvGraphicFramePr>
        <p:xfrm>
          <a:off x="2639464" y="1041764"/>
          <a:ext cx="8128000" cy="5749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A4E9927C-87A2-40BD-96A0-F8B3D2A5112A}"/>
              </a:ext>
            </a:extLst>
          </p:cNvPr>
          <p:cNvSpPr/>
          <p:nvPr/>
        </p:nvSpPr>
        <p:spPr>
          <a:xfrm>
            <a:off x="5300014" y="5345414"/>
            <a:ext cx="1727848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недееспособным или ограниченно дееспособным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F229A61-26A6-4496-95E7-EB20C71640CF}"/>
              </a:ext>
            </a:extLst>
          </p:cNvPr>
          <p:cNvSpPr/>
          <p:nvPr/>
        </p:nvSpPr>
        <p:spPr>
          <a:xfrm>
            <a:off x="3031723" y="2413988"/>
            <a:ext cx="1714780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заявление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FFA4878F-F9AC-4ABA-B563-537332E5294E}"/>
              </a:ext>
            </a:extLst>
          </p:cNvPr>
          <p:cNvSpPr/>
          <p:nvPr/>
        </p:nvSpPr>
        <p:spPr>
          <a:xfrm>
            <a:off x="3084990" y="5363169"/>
            <a:ext cx="1727848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смерть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61DD0960-4EDF-4B49-8511-23932E5AF0F7}"/>
              </a:ext>
            </a:extLst>
          </p:cNvPr>
          <p:cNvSpPr/>
          <p:nvPr/>
        </p:nvSpPr>
        <p:spPr>
          <a:xfrm>
            <a:off x="3054167" y="3879854"/>
            <a:ext cx="1727848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двукратный немотивированный отказ от занятия вакантной должности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81B39B86-E75D-4BE4-AB8B-70E7B0DFA627}"/>
              </a:ext>
            </a:extLst>
          </p:cNvPr>
          <p:cNvSpPr/>
          <p:nvPr/>
        </p:nvSpPr>
        <p:spPr>
          <a:xfrm>
            <a:off x="5273381" y="3859138"/>
            <a:ext cx="1727848" cy="1077897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в законную силу обвинительного приговора суда по уголовному делу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06EADC20-0BCC-4852-A6EB-FD48549B5F11}"/>
              </a:ext>
            </a:extLst>
          </p:cNvPr>
          <p:cNvSpPr/>
          <p:nvPr/>
        </p:nvSpPr>
        <p:spPr>
          <a:xfrm>
            <a:off x="7484729" y="3868016"/>
            <a:ext cx="1676774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 за пределы РМ на постоянное место жительства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DFD1916-6C0C-421F-8B14-E1D05B4C8F59}"/>
              </a:ext>
            </a:extLst>
          </p:cNvPr>
          <p:cNvSpPr/>
          <p:nvPr/>
        </p:nvSpPr>
        <p:spPr>
          <a:xfrm>
            <a:off x="5264504" y="2388092"/>
            <a:ext cx="1714780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пребывание в кадровом резерве более 4 лет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D14994D-24B6-48BC-B00F-69F60722BCD7}"/>
              </a:ext>
            </a:extLst>
          </p:cNvPr>
          <p:cNvSpPr/>
          <p:nvPr/>
        </p:nvSpPr>
        <p:spPr>
          <a:xfrm>
            <a:off x="7446722" y="2370336"/>
            <a:ext cx="1714780" cy="1066059"/>
          </a:xfrm>
          <a:prstGeom prst="roundRect">
            <a:avLst/>
          </a:prstGeom>
          <a:noFill/>
          <a:ln w="254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на вакантную должность руководителя ОО</a:t>
            </a:r>
          </a:p>
        </p:txBody>
      </p:sp>
    </p:spTree>
    <p:extLst>
      <p:ext uri="{BB962C8B-B14F-4D97-AF65-F5344CB8AC3E}">
        <p14:creationId xmlns:p14="http://schemas.microsoft.com/office/powerpoint/2010/main" val="257725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омб 10">
            <a:extLst>
              <a:ext uri="{FF2B5EF4-FFF2-40B4-BE49-F238E27FC236}">
                <a16:creationId xmlns:a16="http://schemas.microsoft.com/office/drawing/2014/main" id="{11169B29-46D2-44E3-BDBD-F2F811C2249B}"/>
              </a:ext>
            </a:extLst>
          </p:cNvPr>
          <p:cNvSpPr/>
          <p:nvPr/>
        </p:nvSpPr>
        <p:spPr>
          <a:xfrm>
            <a:off x="4057091" y="1942758"/>
            <a:ext cx="4012707" cy="3912571"/>
          </a:xfrm>
          <a:prstGeom prst="diamond">
            <a:avLst/>
          </a:prstGeom>
          <a:solidFill>
            <a:schemeClr val="bg1"/>
          </a:solidFill>
          <a:ln w="31750">
            <a:solidFill>
              <a:srgbClr val="0083E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Ромб 16">
            <a:extLst>
              <a:ext uri="{FF2B5EF4-FFF2-40B4-BE49-F238E27FC236}">
                <a16:creationId xmlns:a16="http://schemas.microsoft.com/office/drawing/2014/main" id="{F3FFD5A6-672E-4BE1-BA5F-5BF47E7BE19E}"/>
              </a:ext>
            </a:extLst>
          </p:cNvPr>
          <p:cNvSpPr/>
          <p:nvPr/>
        </p:nvSpPr>
        <p:spPr>
          <a:xfrm>
            <a:off x="4023801" y="3000654"/>
            <a:ext cx="4144393" cy="2088984"/>
          </a:xfrm>
          <a:prstGeom prst="diamond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эффективности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3E8F70-2FFD-485F-B040-C3D32D7BEC55}"/>
              </a:ext>
            </a:extLst>
          </p:cNvPr>
          <p:cNvSpPr txBox="1"/>
          <p:nvPr/>
        </p:nvSpPr>
        <p:spPr>
          <a:xfrm>
            <a:off x="1676499" y="326211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Оценка эффективности работы с кадровым резервом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E2103F95-D786-4BDB-8D6B-AA37011C4570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75AA9-BE3F-4F92-ABD4-9972ED369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C60081B7-A8B7-4BA5-ADE4-064141AB4748}"/>
              </a:ext>
            </a:extLst>
          </p:cNvPr>
          <p:cNvSpPr/>
          <p:nvPr/>
        </p:nvSpPr>
        <p:spPr>
          <a:xfrm>
            <a:off x="1773924" y="3063918"/>
            <a:ext cx="2819113" cy="18513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60000"/>
                    <a:lumOff val="40000"/>
                  </a:schemeClr>
                </a:gs>
                <a:gs pos="100000">
                  <a:srgbClr val="0083E6"/>
                </a:gs>
              </a:gsLst>
              <a:lin ang="0" scaled="1"/>
              <a:tileRect/>
            </a:gra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лиц, назначенных из кадрового резерва руководителей ОО Республики Мордовия, в общем количестве лиц, включенных в данный резерв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F7554CF-BE6E-4988-803E-6D801CC7CEE2}"/>
              </a:ext>
            </a:extLst>
          </p:cNvPr>
          <p:cNvSpPr/>
          <p:nvPr/>
        </p:nvSpPr>
        <p:spPr>
          <a:xfrm>
            <a:off x="7600538" y="3063918"/>
            <a:ext cx="2819113" cy="18513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60000"/>
                    <a:lumOff val="40000"/>
                  </a:schemeClr>
                </a:gs>
                <a:gs pos="100000">
                  <a:srgbClr val="0083E6"/>
                </a:gs>
              </a:gsLst>
              <a:lin ang="10800000" scaled="1"/>
              <a:tileRect/>
            </a:gra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назначений из кадрового резерва руководителей ОО в общем количестве назначений на управленческие должности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BD269E61-8B69-4CE5-986E-8026A9A6AF66}"/>
              </a:ext>
            </a:extLst>
          </p:cNvPr>
          <p:cNvSpPr/>
          <p:nvPr/>
        </p:nvSpPr>
        <p:spPr>
          <a:xfrm>
            <a:off x="4764780" y="1309301"/>
            <a:ext cx="2819113" cy="18513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60000"/>
                    <a:lumOff val="40000"/>
                  </a:schemeClr>
                </a:gs>
                <a:gs pos="100000">
                  <a:srgbClr val="0083E6"/>
                </a:gs>
              </a:gsLst>
              <a:lin ang="5400000" scaled="1"/>
              <a:tileRect/>
            </a:gra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лиц, включенных в кадровый резерв, от общего числа руководителей ОО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EC993EAC-7120-4BD8-A12F-49DC94F64E92}"/>
              </a:ext>
            </a:extLst>
          </p:cNvPr>
          <p:cNvSpPr/>
          <p:nvPr/>
        </p:nvSpPr>
        <p:spPr>
          <a:xfrm>
            <a:off x="4764779" y="4912666"/>
            <a:ext cx="2819113" cy="18513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0000"/>
                    <a:lumOff val="60000"/>
                  </a:schemeClr>
                </a:gs>
                <a:gs pos="83000">
                  <a:schemeClr val="accent1">
                    <a:lumMod val="60000"/>
                    <a:lumOff val="40000"/>
                  </a:schemeClr>
                </a:gs>
                <a:gs pos="100000">
                  <a:srgbClr val="0083E6"/>
                </a:gs>
              </a:gsLst>
              <a:lin ang="16200000" scaled="1"/>
              <a:tileRect/>
            </a:gra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показатели, установленные субъектами формирования кадровых резервов руководителей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411086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4482846" y="358358"/>
            <a:ext cx="3046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205262" y="1241836"/>
            <a:ext cx="5597661" cy="5534249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57200"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:</a:t>
            </a:r>
          </a:p>
          <a:p>
            <a:pPr indent="457200" algn="ctr"/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порядок формирования кадрового резерва руководителей общеобразовательных организаций Республики Мордовия;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устанавливает единые принципы работы с кадровым резервом на основе задач национального проекта «Образование», государственной программы Республики Мордовия «Развитие образования в Республике Мордовия»;</a:t>
            </a:r>
          </a:p>
          <a:p>
            <a:pPr marL="285750" indent="-28575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инструментом формирования эффективной кадровой политики в общеобразовательных организациях.</a:t>
            </a:r>
          </a:p>
        </p:txBody>
      </p:sp>
      <p:sp>
        <p:nvSpPr>
          <p:cNvPr id="28" name="椭圆 26">
            <a:extLst>
              <a:ext uri="{FF2B5EF4-FFF2-40B4-BE49-F238E27FC236}">
                <a16:creationId xmlns:a16="http://schemas.microsoft.com/office/drawing/2014/main" id="{2075F0F5-2D03-403A-9C37-B21961930139}"/>
              </a:ext>
            </a:extLst>
          </p:cNvPr>
          <p:cNvSpPr/>
          <p:nvPr/>
        </p:nvSpPr>
        <p:spPr>
          <a:xfrm>
            <a:off x="404447" y="1252853"/>
            <a:ext cx="519382" cy="516628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1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6A9BE988-B666-4808-A3D2-1BC7D1E72A19}"/>
              </a:ext>
            </a:extLst>
          </p:cNvPr>
          <p:cNvSpPr/>
          <p:nvPr/>
        </p:nvSpPr>
        <p:spPr>
          <a:xfrm>
            <a:off x="6096000" y="1241837"/>
            <a:ext cx="5890738" cy="5534248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100000">
                <a:schemeClr val="accent3">
                  <a:lumMod val="45000"/>
                  <a:lumOff val="55000"/>
                </a:schemeClr>
              </a:gs>
              <a:gs pos="89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457200" algn="ctr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база:</a:t>
            </a:r>
          </a:p>
          <a:p>
            <a:pPr marL="285750" lvl="1" indent="-285750" algn="just">
              <a:buFontTx/>
              <a:buChar char="-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квалификационный справочник должностей руководителей, специалистов и служащих, раздел «Квалификационные характеристики должностей работников образования»;</a:t>
            </a:r>
          </a:p>
          <a:p>
            <a:pPr marL="285750" lvl="1" indent="-285750" algn="just">
              <a:buFontTx/>
              <a:buChar char="-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«Руководитель образовательной организации (управление дошкольной образовательной организацией и общеобразовательной организацией)»;</a:t>
            </a:r>
          </a:p>
          <a:p>
            <a:pPr marL="285750" lvl="1" indent="-285750" algn="just">
              <a:buFontTx/>
              <a:buChar char="-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концепция формирования и использования резерва управленческих кадров в Российской Федерации;</a:t>
            </a:r>
          </a:p>
          <a:p>
            <a:pPr marL="285750" lvl="1" indent="-285750" algn="just">
              <a:buFontTx/>
              <a:buChar char="-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формирования и использования резерва управленческих кадров Республики Мордовия;</a:t>
            </a:r>
          </a:p>
          <a:p>
            <a:pPr marL="285750" lvl="1" indent="-285750" algn="just">
              <a:buFontTx/>
              <a:buChar char="-"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формировании, подготовке и использовании кадрового резерва руководителей общеобразовательных организаций Республики Мордовия .</a:t>
            </a:r>
          </a:p>
        </p:txBody>
      </p:sp>
      <p:sp>
        <p:nvSpPr>
          <p:cNvPr id="26" name="椭圆 26">
            <a:extLst>
              <a:ext uri="{FF2B5EF4-FFF2-40B4-BE49-F238E27FC236}">
                <a16:creationId xmlns:a16="http://schemas.microsoft.com/office/drawing/2014/main" id="{814ED093-DB83-4DE7-A612-FCCE8320BFA3}"/>
              </a:ext>
            </a:extLst>
          </p:cNvPr>
          <p:cNvSpPr/>
          <p:nvPr/>
        </p:nvSpPr>
        <p:spPr>
          <a:xfrm>
            <a:off x="6172566" y="1252853"/>
            <a:ext cx="530899" cy="516628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zh-CN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2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126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5180429" y="332626"/>
            <a:ext cx="3046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213964" y="1241835"/>
            <a:ext cx="5638541" cy="5534249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457200" algn="just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кадрового резерва руководителей общеобразовательных организаций проводится в целях обеспечения общеобразовательных организаций квалифицированными, успешными лидерами, обладающими высоким профессиональным и личностным потенциалом.</a:t>
            </a:r>
          </a:p>
        </p:txBody>
      </p:sp>
      <p:sp>
        <p:nvSpPr>
          <p:cNvPr id="28" name="椭圆 26">
            <a:extLst>
              <a:ext uri="{FF2B5EF4-FFF2-40B4-BE49-F238E27FC236}">
                <a16:creationId xmlns:a16="http://schemas.microsoft.com/office/drawing/2014/main" id="{2075F0F5-2D03-403A-9C37-B21961930139}"/>
              </a:ext>
            </a:extLst>
          </p:cNvPr>
          <p:cNvSpPr/>
          <p:nvPr/>
        </p:nvSpPr>
        <p:spPr>
          <a:xfrm>
            <a:off x="213964" y="1200628"/>
            <a:ext cx="530899" cy="516629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zh-CN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6A9BE988-B666-4808-A3D2-1BC7D1E72A19}"/>
              </a:ext>
            </a:extLst>
          </p:cNvPr>
          <p:cNvSpPr/>
          <p:nvPr/>
        </p:nvSpPr>
        <p:spPr>
          <a:xfrm>
            <a:off x="6062323" y="1241836"/>
            <a:ext cx="5945094" cy="5534248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100000">
                <a:schemeClr val="accent3">
                  <a:lumMod val="45000"/>
                  <a:lumOff val="55000"/>
                </a:schemeClr>
              </a:gs>
              <a:gs pos="89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понятия: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кадровый резерв руководителей общеобразовательных организаций Республики Мордовия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субъекты кадрового резерва руководителей общеобразовательных организаций 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республиканский кадровый резерв руководителей общеобразовательных организаций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муниципальный кадровый резерв руководителей общеобразовательных организаций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целевые управленческие должности 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единый банк данных кадрового резерва руководителей общеобразовательных организаций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региональный оператор единого банка данных кадрового резерва руководителей общеобразовательных организаций </a:t>
            </a:r>
          </a:p>
          <a:p>
            <a:pPr marL="0" lvl="1" indent="457200"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индивидуальный план профессионально-личностного развития</a:t>
            </a:r>
          </a:p>
          <a:p>
            <a:pPr lvl="1"/>
            <a:endParaRPr lang="ru-RU" dirty="0"/>
          </a:p>
        </p:txBody>
      </p:sp>
      <p:sp>
        <p:nvSpPr>
          <p:cNvPr id="26" name="椭圆 26">
            <a:extLst>
              <a:ext uri="{FF2B5EF4-FFF2-40B4-BE49-F238E27FC236}">
                <a16:creationId xmlns:a16="http://schemas.microsoft.com/office/drawing/2014/main" id="{814ED093-DB83-4DE7-A612-FCCE8320BFA3}"/>
              </a:ext>
            </a:extLst>
          </p:cNvPr>
          <p:cNvSpPr/>
          <p:nvPr/>
        </p:nvSpPr>
        <p:spPr>
          <a:xfrm>
            <a:off x="5952561" y="1200628"/>
            <a:ext cx="530899" cy="516628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zh-CN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71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5180429" y="332626"/>
            <a:ext cx="3046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1069033" y="1561187"/>
            <a:ext cx="10053933" cy="1386048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45720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резерв руководителей общеобразовательных организаций формируется в целях повышения качества кадрового состава руководителей образовательных организаций и решения следующих задач:</a:t>
            </a:r>
          </a:p>
          <a:p>
            <a:pPr marL="0" lvl="1" indent="457200" algn="just"/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椭圆 26">
            <a:extLst>
              <a:ext uri="{FF2B5EF4-FFF2-40B4-BE49-F238E27FC236}">
                <a16:creationId xmlns:a16="http://schemas.microsoft.com/office/drawing/2014/main" id="{2075F0F5-2D03-403A-9C37-B21961930139}"/>
              </a:ext>
            </a:extLst>
          </p:cNvPr>
          <p:cNvSpPr/>
          <p:nvPr/>
        </p:nvSpPr>
        <p:spPr>
          <a:xfrm>
            <a:off x="894422" y="1302872"/>
            <a:ext cx="530899" cy="516629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zh-CN" kern="0" noProof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5FC7CFA4-5C14-4B2F-9A32-A93BFA7F03A4}"/>
              </a:ext>
            </a:extLst>
          </p:cNvPr>
          <p:cNvSpPr/>
          <p:nvPr/>
        </p:nvSpPr>
        <p:spPr>
          <a:xfrm>
            <a:off x="1069033" y="3337938"/>
            <a:ext cx="3288323" cy="3270739"/>
          </a:xfrm>
          <a:prstGeom prst="roundRect">
            <a:avLst/>
          </a:prstGeom>
          <a:ln w="31750">
            <a:solidFill>
              <a:srgbClr val="0070C0"/>
            </a:solidFill>
          </a:ln>
          <a:effectLst>
            <a:glow rad="127000">
              <a:schemeClr val="accent1">
                <a:satMod val="175000"/>
                <a:alpha val="29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отбор в кадровый резерв руководителей общеобразовательных организаций лиц из числа инициативных и компетентных специалистов, обладающих наиболее высоким управленческим потенциалом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A3099A93-CD37-4DD2-8D7C-42ACBB363897}"/>
              </a:ext>
            </a:extLst>
          </p:cNvPr>
          <p:cNvSpPr/>
          <p:nvPr/>
        </p:nvSpPr>
        <p:spPr>
          <a:xfrm>
            <a:off x="4451839" y="3337938"/>
            <a:ext cx="3288323" cy="3270739"/>
          </a:xfrm>
          <a:prstGeom prst="roundRect">
            <a:avLst/>
          </a:prstGeom>
          <a:ln w="31750">
            <a:solidFill>
              <a:srgbClr val="0070C0"/>
            </a:solidFill>
          </a:ln>
          <a:effectLst>
            <a:glow rad="127000">
              <a:schemeClr val="accent1">
                <a:satMod val="175000"/>
                <a:alpha val="29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формировать, осуществлять ведение и использование единого банка данных кадрового резерва руководителей ОО для своевременного замещения вакантных целевых управленческих должностей системы образования РМ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CDED75CC-F2F9-4E1D-9E1F-327063CF25D0}"/>
              </a:ext>
            </a:extLst>
          </p:cNvPr>
          <p:cNvSpPr/>
          <p:nvPr/>
        </p:nvSpPr>
        <p:spPr>
          <a:xfrm>
            <a:off x="7834646" y="3337938"/>
            <a:ext cx="3288323" cy="3270739"/>
          </a:xfrm>
          <a:prstGeom prst="roundRect">
            <a:avLst/>
          </a:prstGeom>
          <a:ln w="31750">
            <a:solidFill>
              <a:srgbClr val="0070C0"/>
            </a:solidFill>
          </a:ln>
          <a:effectLst>
            <a:glow rad="127000">
              <a:schemeClr val="accent1">
                <a:satMod val="175000"/>
                <a:alpha val="29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развития профессионально-личностных ресурсов лиц, включенных в кадровый резерв руководителей общеобразовательных организаций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9968CA9-B135-409C-9F2D-B55CCDDA990C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2713195" y="2947235"/>
            <a:ext cx="0" cy="39070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6D463624-CA87-44AB-8293-8EF3A447F44F}"/>
              </a:ext>
            </a:extLst>
          </p:cNvPr>
          <p:cNvCxnSpPr>
            <a:cxnSpLocks/>
          </p:cNvCxnSpPr>
          <p:nvPr/>
        </p:nvCxnSpPr>
        <p:spPr>
          <a:xfrm flipV="1">
            <a:off x="9478807" y="2947234"/>
            <a:ext cx="0" cy="39070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0B284C03-01BA-4AE8-B73E-37E75DEED621}"/>
              </a:ext>
            </a:extLst>
          </p:cNvPr>
          <p:cNvCxnSpPr>
            <a:cxnSpLocks/>
          </p:cNvCxnSpPr>
          <p:nvPr/>
        </p:nvCxnSpPr>
        <p:spPr>
          <a:xfrm flipV="1">
            <a:off x="6095999" y="2947235"/>
            <a:ext cx="0" cy="39070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40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5180429" y="332626"/>
            <a:ext cx="3046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461568" y="3124131"/>
            <a:ext cx="3056774" cy="1606872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indent="457200"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кадрового резерва руководителей общеобразовательных организаций</a:t>
            </a:r>
          </a:p>
        </p:txBody>
      </p:sp>
      <p:sp>
        <p:nvSpPr>
          <p:cNvPr id="28" name="椭圆 26">
            <a:extLst>
              <a:ext uri="{FF2B5EF4-FFF2-40B4-BE49-F238E27FC236}">
                <a16:creationId xmlns:a16="http://schemas.microsoft.com/office/drawing/2014/main" id="{2075F0F5-2D03-403A-9C37-B21961930139}"/>
              </a:ext>
            </a:extLst>
          </p:cNvPr>
          <p:cNvSpPr/>
          <p:nvPr/>
        </p:nvSpPr>
        <p:spPr>
          <a:xfrm>
            <a:off x="196117" y="2796892"/>
            <a:ext cx="530899" cy="516629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zh-CN" kern="0" noProof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5D77E61-6EE4-44CD-9916-2EC3213B27A6}"/>
              </a:ext>
            </a:extLst>
          </p:cNvPr>
          <p:cNvSpPr/>
          <p:nvPr/>
        </p:nvSpPr>
        <p:spPr>
          <a:xfrm>
            <a:off x="4097215" y="2004037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 (оценка профессиональных и личностных качеств и результатов профессиональной деятельности кандидатов для зачисления в кадровый резерв руководителей ОО осуществляется коллегиально на основе единых критериев)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61EF586-2D77-4C24-9397-87618EF1F641}"/>
              </a:ext>
            </a:extLst>
          </p:cNvPr>
          <p:cNvSpPr/>
          <p:nvPr/>
        </p:nvSpPr>
        <p:spPr>
          <a:xfrm>
            <a:off x="4097215" y="5262081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к оценке профессионально-личностных ресурсов лиц, включенных в кадровый резерв руководителей ОО, на основе анализа совокупности всех составляющих управленческого потенциала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B5EBC39-1014-449F-94E6-11BB2D606105}"/>
              </a:ext>
            </a:extLst>
          </p:cNvPr>
          <p:cNvSpPr/>
          <p:nvPr/>
        </p:nvSpPr>
        <p:spPr>
          <a:xfrm>
            <a:off x="4097215" y="1209664"/>
            <a:ext cx="7633216" cy="601868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равный доступ работников ОО к зачислению в резерв в соответствии с их способностями и профессиональной подготовкой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9A3B52C-EE5B-43D8-960E-131E6D5875E3}"/>
              </a:ext>
            </a:extLst>
          </p:cNvPr>
          <p:cNvSpPr/>
          <p:nvPr/>
        </p:nvSpPr>
        <p:spPr>
          <a:xfrm>
            <a:off x="4097215" y="2823198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добровольность включения и нахождения в кадровом резерве руководителей ОО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0B79F6A-FFD8-4797-8AE7-3885D83B6577}"/>
              </a:ext>
            </a:extLst>
          </p:cNvPr>
          <p:cNvSpPr/>
          <p:nvPr/>
        </p:nvSpPr>
        <p:spPr>
          <a:xfrm>
            <a:off x="4097215" y="3638546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гласность и доступность информации о формировании кадрового резерва руководителей ОО и осуществлении работы с ним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88016AD-9850-4AC8-B33A-6AB55E36EC28}"/>
              </a:ext>
            </a:extLst>
          </p:cNvPr>
          <p:cNvSpPr/>
          <p:nvPr/>
        </p:nvSpPr>
        <p:spPr>
          <a:xfrm>
            <a:off x="4097215" y="4453894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подходов к формированию требований и критериев отбора лиц, включенных в кадровый резерв руководителей ОО, к их подготовке и профессионально-личностному развитию, направлениям и способам эффективной реализации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BF07C39-1E43-4D0F-956C-4A34D36D95F4}"/>
              </a:ext>
            </a:extLst>
          </p:cNvPr>
          <p:cNvSpPr/>
          <p:nvPr/>
        </p:nvSpPr>
        <p:spPr>
          <a:xfrm>
            <a:off x="4097215" y="6094612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перспективность (список кандидатов создается как для текущих нужд кадрового резерва руководителей общеобразовательных организаций, так и для будущих)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6A1625DD-1F1F-4354-85C5-969CF970EAA1}"/>
              </a:ext>
            </a:extLst>
          </p:cNvPr>
          <p:cNvCxnSpPr>
            <a:cxnSpLocks/>
          </p:cNvCxnSpPr>
          <p:nvPr/>
        </p:nvCxnSpPr>
        <p:spPr>
          <a:xfrm flipV="1">
            <a:off x="3836285" y="1510598"/>
            <a:ext cx="0" cy="4863570"/>
          </a:xfrm>
          <a:prstGeom prst="line">
            <a:avLst/>
          </a:prstGeom>
          <a:ln w="381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1C4B44A-D399-47B1-9104-EF305CEDEB60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836285" y="151059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C196D730-C685-4943-89AE-17D9FB2ABBBC}"/>
              </a:ext>
            </a:extLst>
          </p:cNvPr>
          <p:cNvCxnSpPr>
            <a:cxnSpLocks/>
          </p:cNvCxnSpPr>
          <p:nvPr/>
        </p:nvCxnSpPr>
        <p:spPr>
          <a:xfrm>
            <a:off x="3836285" y="227259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BA9410D6-CC60-45D0-AC2D-DA39E9163B5F}"/>
              </a:ext>
            </a:extLst>
          </p:cNvPr>
          <p:cNvCxnSpPr>
            <a:cxnSpLocks/>
          </p:cNvCxnSpPr>
          <p:nvPr/>
        </p:nvCxnSpPr>
        <p:spPr>
          <a:xfrm>
            <a:off x="3836285" y="311153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1779F67E-C0D3-4C91-B6E3-02898955074A}"/>
              </a:ext>
            </a:extLst>
          </p:cNvPr>
          <p:cNvCxnSpPr>
            <a:cxnSpLocks/>
          </p:cNvCxnSpPr>
          <p:nvPr/>
        </p:nvCxnSpPr>
        <p:spPr>
          <a:xfrm>
            <a:off x="3836285" y="394751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3DFB9F72-7446-4ACC-B0AC-2698B95E0410}"/>
              </a:ext>
            </a:extLst>
          </p:cNvPr>
          <p:cNvCxnSpPr>
            <a:cxnSpLocks/>
          </p:cNvCxnSpPr>
          <p:nvPr/>
        </p:nvCxnSpPr>
        <p:spPr>
          <a:xfrm>
            <a:off x="3836285" y="4783499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2278B615-28A3-486F-B995-7F0D651E8DA9}"/>
              </a:ext>
            </a:extLst>
          </p:cNvPr>
          <p:cNvCxnSpPr>
            <a:cxnSpLocks/>
          </p:cNvCxnSpPr>
          <p:nvPr/>
        </p:nvCxnSpPr>
        <p:spPr>
          <a:xfrm>
            <a:off x="3836285" y="5566214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C26CF019-F330-429B-8859-AFFFAFEE4A93}"/>
              </a:ext>
            </a:extLst>
          </p:cNvPr>
          <p:cNvCxnSpPr>
            <a:cxnSpLocks/>
          </p:cNvCxnSpPr>
          <p:nvPr/>
        </p:nvCxnSpPr>
        <p:spPr>
          <a:xfrm>
            <a:off x="3836285" y="6375562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344EAEF-7E39-419C-BE1B-5ECA6E484FA5}"/>
              </a:ext>
            </a:extLst>
          </p:cNvPr>
          <p:cNvCxnSpPr>
            <a:cxnSpLocks/>
          </p:cNvCxnSpPr>
          <p:nvPr/>
        </p:nvCxnSpPr>
        <p:spPr>
          <a:xfrm>
            <a:off x="3575355" y="3948912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66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5180429" y="332626"/>
            <a:ext cx="3046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4594246" y="1555249"/>
            <a:ext cx="3056774" cy="1606872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формирования, подготовки и использования кадрового резерва руководителей ОО</a:t>
            </a:r>
          </a:p>
        </p:txBody>
      </p:sp>
      <p:sp>
        <p:nvSpPr>
          <p:cNvPr id="28" name="椭圆 26">
            <a:extLst>
              <a:ext uri="{FF2B5EF4-FFF2-40B4-BE49-F238E27FC236}">
                <a16:creationId xmlns:a16="http://schemas.microsoft.com/office/drawing/2014/main" id="{2075F0F5-2D03-403A-9C37-B21961930139}"/>
              </a:ext>
            </a:extLst>
          </p:cNvPr>
          <p:cNvSpPr/>
          <p:nvPr/>
        </p:nvSpPr>
        <p:spPr>
          <a:xfrm>
            <a:off x="4302163" y="1253078"/>
            <a:ext cx="530899" cy="516629"/>
          </a:xfrm>
          <a:prstGeom prst="ellipse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zh-CN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B16515E8-8AB9-4377-BDBE-8535EAE91149}"/>
              </a:ext>
            </a:extLst>
          </p:cNvPr>
          <p:cNvSpPr/>
          <p:nvPr/>
        </p:nvSpPr>
        <p:spPr>
          <a:xfrm>
            <a:off x="6615660" y="4717156"/>
            <a:ext cx="3201820" cy="2019501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4445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ДПО РМ «Центр непрерывного повышения профессионального мастерства педагогических работников – </a:t>
            </a:r>
          </a:p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13.ру»</a:t>
            </a:r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965D9CB4-1197-44A8-BF85-5EF9ED9C2E3E}"/>
              </a:ext>
            </a:extLst>
          </p:cNvPr>
          <p:cNvSpPr/>
          <p:nvPr/>
        </p:nvSpPr>
        <p:spPr>
          <a:xfrm>
            <a:off x="8673655" y="2358685"/>
            <a:ext cx="3201820" cy="2019503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4445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 муниципальных районов, городского округа Саранск Республики Мордовия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FF2F7247-0B2E-4D61-B3C7-64AA9B6CD679}"/>
              </a:ext>
            </a:extLst>
          </p:cNvPr>
          <p:cNvSpPr/>
          <p:nvPr/>
        </p:nvSpPr>
        <p:spPr>
          <a:xfrm>
            <a:off x="2374520" y="4765225"/>
            <a:ext cx="3201820" cy="1985857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4445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РМ «Центр оценки качества образования – «Перспектива» </a:t>
            </a:r>
          </a:p>
        </p:txBody>
      </p:sp>
      <p:sp>
        <p:nvSpPr>
          <p:cNvPr id="29" name="Прямоугольник: скругленные углы 28">
            <a:extLst>
              <a:ext uri="{FF2B5EF4-FFF2-40B4-BE49-F238E27FC236}">
                <a16:creationId xmlns:a16="http://schemas.microsoft.com/office/drawing/2014/main" id="{FEEB7E0A-2158-4677-8B8D-E4A8DC7B2AB5}"/>
              </a:ext>
            </a:extLst>
          </p:cNvPr>
          <p:cNvSpPr/>
          <p:nvPr/>
        </p:nvSpPr>
        <p:spPr>
          <a:xfrm>
            <a:off x="326474" y="2438197"/>
            <a:ext cx="3201820" cy="1981605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4445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</a:t>
            </a:r>
          </a:p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Мордовия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ED9F638B-1E6B-4AB3-8CDA-8AD06E0B5B76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3544978" y="2358685"/>
            <a:ext cx="1049268" cy="632108"/>
          </a:xfrm>
          <a:prstGeom prst="straightConnector1">
            <a:avLst/>
          </a:prstGeom>
          <a:ln w="25400">
            <a:solidFill>
              <a:srgbClr val="0070C0"/>
            </a:solidFill>
            <a:prstDash val="dash"/>
            <a:miter lim="800000"/>
            <a:headEnd type="oval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36B47922-78BA-4FA4-9D27-BBF8654AFD51}"/>
              </a:ext>
            </a:extLst>
          </p:cNvPr>
          <p:cNvCxnSpPr>
            <a:cxnSpLocks/>
          </p:cNvCxnSpPr>
          <p:nvPr/>
        </p:nvCxnSpPr>
        <p:spPr>
          <a:xfrm>
            <a:off x="7687356" y="2358684"/>
            <a:ext cx="976350" cy="650501"/>
          </a:xfrm>
          <a:prstGeom prst="straightConnector1">
            <a:avLst/>
          </a:prstGeom>
          <a:ln w="25400">
            <a:solidFill>
              <a:srgbClr val="0070C0"/>
            </a:solidFill>
            <a:prstDash val="dash"/>
            <a:miter lim="800000"/>
            <a:headEnd type="oval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0CC2AEE-A550-4C4F-9468-0F338FF9CA82}"/>
              </a:ext>
            </a:extLst>
          </p:cNvPr>
          <p:cNvCxnSpPr>
            <a:cxnSpLocks/>
          </p:cNvCxnSpPr>
          <p:nvPr/>
        </p:nvCxnSpPr>
        <p:spPr>
          <a:xfrm>
            <a:off x="6808560" y="3231472"/>
            <a:ext cx="1417959" cy="1437963"/>
          </a:xfrm>
          <a:prstGeom prst="straightConnector1">
            <a:avLst/>
          </a:prstGeom>
          <a:ln w="25400">
            <a:solidFill>
              <a:srgbClr val="0070C0"/>
            </a:solidFill>
            <a:prstDash val="dash"/>
            <a:miter lim="800000"/>
            <a:headEnd type="oval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B47072CE-6414-4815-8C10-1393E9289448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975430" y="3231472"/>
            <a:ext cx="1417959" cy="1533753"/>
          </a:xfrm>
          <a:prstGeom prst="straightConnector1">
            <a:avLst/>
          </a:prstGeom>
          <a:ln w="25400">
            <a:solidFill>
              <a:srgbClr val="0070C0"/>
            </a:solidFill>
            <a:prstDash val="dash"/>
            <a:miter lim="800000"/>
            <a:headEnd type="oval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98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1676497" y="332626"/>
            <a:ext cx="10053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субъектов кадрового резерва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C0A7F1B-F72C-4721-9A0C-83717ED50F65}"/>
              </a:ext>
            </a:extLst>
          </p:cNvPr>
          <p:cNvGrpSpPr/>
          <p:nvPr/>
        </p:nvGrpSpPr>
        <p:grpSpPr>
          <a:xfrm>
            <a:off x="652411" y="1893550"/>
            <a:ext cx="5970329" cy="3315575"/>
            <a:chOff x="2032545" y="1991345"/>
            <a:chExt cx="8193837" cy="4567602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id="{83C31403-36B3-40D3-A5FA-99C5AAAADD5C}"/>
                </a:ext>
              </a:extLst>
            </p:cNvPr>
            <p:cNvSpPr/>
            <p:nvPr/>
          </p:nvSpPr>
          <p:spPr>
            <a:xfrm>
              <a:off x="4907855" y="2940941"/>
              <a:ext cx="91441" cy="4990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9510"/>
                  </a:lnTo>
                  <a:lnTo>
                    <a:pt x="2875309" y="249510"/>
                  </a:lnTo>
                  <a:lnTo>
                    <a:pt x="2875309" y="499020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contourW="12700" prstMaterial="matte">
              <a:bevelT/>
              <a:contourClr>
                <a:schemeClr val="tx1"/>
              </a:contourClr>
            </a:sp3d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59252BBF-3DCC-4853-942F-8CC1BF6155EA}"/>
                </a:ext>
              </a:extLst>
            </p:cNvPr>
            <p:cNvSpPr/>
            <p:nvPr/>
          </p:nvSpPr>
          <p:spPr>
            <a:xfrm>
              <a:off x="5986949" y="2940941"/>
              <a:ext cx="91441" cy="4990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499020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contourW="12700" prstMaterial="matte">
              <a:bevelT/>
              <a:contourClr>
                <a:schemeClr val="tx1"/>
              </a:contourClr>
            </a:sp3d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B82BF34B-BD2F-4948-812B-C075DCFD71A5}"/>
                </a:ext>
              </a:extLst>
            </p:cNvPr>
            <p:cNvSpPr/>
            <p:nvPr/>
          </p:nvSpPr>
          <p:spPr>
            <a:xfrm>
              <a:off x="3254153" y="2940941"/>
              <a:ext cx="1135522" cy="49901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875309" y="0"/>
                  </a:moveTo>
                  <a:lnTo>
                    <a:pt x="2875309" y="249510"/>
                  </a:lnTo>
                  <a:lnTo>
                    <a:pt x="0" y="249510"/>
                  </a:lnTo>
                  <a:lnTo>
                    <a:pt x="0" y="499020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contourW="12700" prstMaterial="matte">
              <a:bevelT/>
              <a:contourClr>
                <a:schemeClr val="tx1"/>
              </a:contourClr>
            </a:sp3d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16" name="Полилиния: фигура 15">
              <a:extLst>
                <a:ext uri="{FF2B5EF4-FFF2-40B4-BE49-F238E27FC236}">
                  <a16:creationId xmlns:a16="http://schemas.microsoft.com/office/drawing/2014/main" id="{D3EF0782-8C64-43F5-97CD-7A8208791B3F}"/>
                </a:ext>
              </a:extLst>
            </p:cNvPr>
            <p:cNvSpPr/>
            <p:nvPr/>
          </p:nvSpPr>
          <p:spPr>
            <a:xfrm>
              <a:off x="4907856" y="1991345"/>
              <a:ext cx="2260356" cy="935274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flat" dir="t"/>
            </a:scene3d>
            <a:sp3d contourW="12700" prstMaterial="plastic">
              <a:bevelT w="120900" h="88900"/>
              <a:bevelB w="88900" h="31750" prst="angle"/>
              <a:contourClr>
                <a:schemeClr val="tx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000" b="1" kern="1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Направления</a:t>
              </a:r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8255BE2B-548C-4381-823F-8AF0D6AD29A0}"/>
                </a:ext>
              </a:extLst>
            </p:cNvPr>
            <p:cNvSpPr/>
            <p:nvPr/>
          </p:nvSpPr>
          <p:spPr>
            <a:xfrm>
              <a:off x="2032545" y="3678508"/>
              <a:ext cx="2443217" cy="2880439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0083E6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 contourW="12700" prstMaterial="plastic">
              <a:bevelT w="120900" h="88900"/>
              <a:bevelB w="88900" h="31750" prst="angle"/>
              <a:contourClr>
                <a:schemeClr val="tx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3200" kern="1200" dirty="0"/>
            </a:p>
          </p:txBody>
        </p:sp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id="{777AC32E-BE73-4B01-B916-3E4212735165}"/>
                </a:ext>
              </a:extLst>
            </p:cNvPr>
            <p:cNvSpPr/>
            <p:nvPr/>
          </p:nvSpPr>
          <p:spPr>
            <a:xfrm>
              <a:off x="4907855" y="3678507"/>
              <a:ext cx="2443217" cy="2880439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0083E6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 contourW="12700" prstMaterial="plastic">
              <a:bevelT w="120900" h="88900"/>
              <a:bevelB w="88900" h="31750" prst="angle"/>
              <a:contourClr>
                <a:schemeClr val="tx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3200" kern="1200" dirty="0"/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B3D622E1-329D-4772-95EB-51595824036E}"/>
                </a:ext>
              </a:extLst>
            </p:cNvPr>
            <p:cNvSpPr/>
            <p:nvPr/>
          </p:nvSpPr>
          <p:spPr>
            <a:xfrm>
              <a:off x="7783165" y="3678508"/>
              <a:ext cx="2443217" cy="2880435"/>
            </a:xfrm>
            <a:custGeom>
              <a:avLst/>
              <a:gdLst>
                <a:gd name="connsiteX0" fmla="*/ 0 w 2376289"/>
                <a:gd name="connsiteY0" fmla="*/ 0 h 1188144"/>
                <a:gd name="connsiteX1" fmla="*/ 2376289 w 2376289"/>
                <a:gd name="connsiteY1" fmla="*/ 0 h 1188144"/>
                <a:gd name="connsiteX2" fmla="*/ 2376289 w 2376289"/>
                <a:gd name="connsiteY2" fmla="*/ 1188144 h 1188144"/>
                <a:gd name="connsiteX3" fmla="*/ 0 w 2376289"/>
                <a:gd name="connsiteY3" fmla="*/ 1188144 h 1188144"/>
                <a:gd name="connsiteX4" fmla="*/ 0 w 2376289"/>
                <a:gd name="connsiteY4" fmla="*/ 0 h 1188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289" h="1188144">
                  <a:moveTo>
                    <a:pt x="0" y="0"/>
                  </a:moveTo>
                  <a:lnTo>
                    <a:pt x="2376289" y="0"/>
                  </a:lnTo>
                  <a:lnTo>
                    <a:pt x="2376289" y="1188144"/>
                  </a:lnTo>
                  <a:lnTo>
                    <a:pt x="0" y="118814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rgbClr val="0083E6"/>
              </a:solidFill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 contourW="12700" prstMaterial="plastic">
              <a:bevelT w="120900" h="88900"/>
              <a:bevelB w="88900" h="31750" prst="angle"/>
              <a:contourClr>
                <a:schemeClr val="tx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3200" kern="1200" dirty="0"/>
            </a:p>
          </p:txBody>
        </p:sp>
      </p:grp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6E70B3E-89CC-403A-9714-6C7D84765EAA}"/>
              </a:ext>
            </a:extLst>
          </p:cNvPr>
          <p:cNvSpPr/>
          <p:nvPr/>
        </p:nvSpPr>
        <p:spPr>
          <a:xfrm>
            <a:off x="576035" y="3655851"/>
            <a:ext cx="17802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прогнозирование количества вакантных целевых должностей управленческих кадров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49D34DE-D3A8-4D1B-8593-9D039C2597A4}"/>
              </a:ext>
            </a:extLst>
          </p:cNvPr>
          <p:cNvSpPr/>
          <p:nvPr/>
        </p:nvSpPr>
        <p:spPr>
          <a:xfrm>
            <a:off x="2710252" y="3655850"/>
            <a:ext cx="17802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использование единого банка данных кадрового резерва руководителей ОО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02D61F7-AE6A-427F-9C9A-44DAEAFDD604}"/>
              </a:ext>
            </a:extLst>
          </p:cNvPr>
          <p:cNvSpPr/>
          <p:nvPr/>
        </p:nvSpPr>
        <p:spPr>
          <a:xfrm>
            <a:off x="4842522" y="3194185"/>
            <a:ext cx="17802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рекомендаций по составлению индивидуальных планов профессионально-личностного развития лиц, включенных в кадровый резерв руководителей ОО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34AE8E2-EF78-4D8E-B2AE-23F5EC20F589}"/>
              </a:ext>
            </a:extLst>
          </p:cNvPr>
          <p:cNvSpPr txBox="1"/>
          <p:nvPr/>
        </p:nvSpPr>
        <p:spPr>
          <a:xfrm>
            <a:off x="7182035" y="1360035"/>
            <a:ext cx="4357554" cy="3170099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marL="0" lvl="1" indent="457200" algn="just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банк данных кадрового резерва руководителей общеобразовательных организаций формируется и ведется ГБУ РМ «Центр оценки качества образования – «Перспектива» и может быть использован субъектами кадрового резерва руководителей общеобразовательных организаций для осуществления своевременного замещения вакантных должностей руководителей. В целях организации эффективного взаимодействия Центра оценки с субъектами кадрового резерва руководителей общеобразовательных организаций Министерство вправе заключать дополнительные договоры и соглашения с муниципальными органами управления образованием</a:t>
            </a:r>
            <a:r>
              <a:rPr lang="ru-RU" dirty="0"/>
              <a:t>.</a:t>
            </a:r>
            <a:endParaRPr lang="ru-RU" sz="1400" dirty="0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02133E34-4FE8-479B-A3DA-C25B459147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1603" y="4632596"/>
            <a:ext cx="1977986" cy="173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5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1676499" y="332626"/>
            <a:ext cx="1005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субъектов кадрового резерва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461569" y="2878547"/>
            <a:ext cx="3056774" cy="2137941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5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</a:gradFill>
          <a:ln w="101600">
            <a:gradFill flip="none" rotWithShape="1">
              <a:gsLst>
                <a:gs pos="9500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РЕГИОНАЛЬНОГО ОПЕРАТОРА ПО  ФОРМИРОВАНИЮ И ИСПОЛЛЬЗОВАНИЮ ЕДИНОГО БАНКА ДАННЫХ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5D77E61-6EE4-44CD-9916-2EC3213B27A6}"/>
              </a:ext>
            </a:extLst>
          </p:cNvPr>
          <p:cNvSpPr/>
          <p:nvPr/>
        </p:nvSpPr>
        <p:spPr>
          <a:xfrm>
            <a:off x="4097215" y="2004037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администрирование, координация и контроль деятельности муниципальных операторов по ведению единого банка данных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61EF586-2D77-4C24-9397-87618EF1F641}"/>
              </a:ext>
            </a:extLst>
          </p:cNvPr>
          <p:cNvSpPr/>
          <p:nvPr/>
        </p:nvSpPr>
        <p:spPr>
          <a:xfrm>
            <a:off x="4097215" y="5262081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информации, находящейся в едином банке данных, и предоставление его результатов в Министерство и субъектам формирования, подготовки и использования кадрового резерва руководителей общеобразовательных организаций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B5EBC39-1014-449F-94E6-11BB2D606105}"/>
              </a:ext>
            </a:extLst>
          </p:cNvPr>
          <p:cNvSpPr/>
          <p:nvPr/>
        </p:nvSpPr>
        <p:spPr>
          <a:xfrm>
            <a:off x="4097215" y="1209664"/>
            <a:ext cx="7633216" cy="601868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ведение банка данных кадрового резерва руководителей общеобразовательных организаций Республики Мордовия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9A3B52C-EE5B-43D8-960E-131E6D5875E3}"/>
              </a:ext>
            </a:extLst>
          </p:cNvPr>
          <p:cNvSpPr/>
          <p:nvPr/>
        </p:nvSpPr>
        <p:spPr>
          <a:xfrm>
            <a:off x="4097215" y="2823198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и консультационная поддержка муниципальных операторов и иных участников взаимодействия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0B79F6A-FFD8-4797-8AE7-3885D83B6577}"/>
              </a:ext>
            </a:extLst>
          </p:cNvPr>
          <p:cNvSpPr/>
          <p:nvPr/>
        </p:nvSpPr>
        <p:spPr>
          <a:xfrm>
            <a:off x="4097215" y="3638546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информационного наполнения и поддержания в актуальном состоянии материалов единого банка данных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788016AD-9850-4AC8-B33A-6AB55E36EC28}"/>
              </a:ext>
            </a:extLst>
          </p:cNvPr>
          <p:cNvSpPr/>
          <p:nvPr/>
        </p:nvSpPr>
        <p:spPr>
          <a:xfrm>
            <a:off x="4097215" y="4453894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информации, содержащейся в едином банке данных в соответствии с требованиями законодательства Российской Федерации в области информации, информационных технологий и защиты информации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FBF07C39-1E43-4D0F-956C-4A34D36D95F4}"/>
              </a:ext>
            </a:extLst>
          </p:cNvPr>
          <p:cNvSpPr/>
          <p:nvPr/>
        </p:nvSpPr>
        <p:spPr>
          <a:xfrm>
            <a:off x="4097215" y="6094612"/>
            <a:ext cx="7633216" cy="601867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3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информационных потерь, резервное копирование и восстановление единого банка данных, в том числе на бумажных носителях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6A1625DD-1F1F-4354-85C5-969CF970EAA1}"/>
              </a:ext>
            </a:extLst>
          </p:cNvPr>
          <p:cNvCxnSpPr>
            <a:cxnSpLocks/>
          </p:cNvCxnSpPr>
          <p:nvPr/>
        </p:nvCxnSpPr>
        <p:spPr>
          <a:xfrm flipV="1">
            <a:off x="3836285" y="1510598"/>
            <a:ext cx="0" cy="4863570"/>
          </a:xfrm>
          <a:prstGeom prst="line">
            <a:avLst/>
          </a:prstGeom>
          <a:ln w="381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1C4B44A-D399-47B1-9104-EF305CEDEB60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3836285" y="151059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C196D730-C685-4943-89AE-17D9FB2ABBBC}"/>
              </a:ext>
            </a:extLst>
          </p:cNvPr>
          <p:cNvCxnSpPr>
            <a:cxnSpLocks/>
          </p:cNvCxnSpPr>
          <p:nvPr/>
        </p:nvCxnSpPr>
        <p:spPr>
          <a:xfrm>
            <a:off x="3836285" y="227259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BA9410D6-CC60-45D0-AC2D-DA39E9163B5F}"/>
              </a:ext>
            </a:extLst>
          </p:cNvPr>
          <p:cNvCxnSpPr>
            <a:cxnSpLocks/>
          </p:cNvCxnSpPr>
          <p:nvPr/>
        </p:nvCxnSpPr>
        <p:spPr>
          <a:xfrm>
            <a:off x="3836285" y="311153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1779F67E-C0D3-4C91-B6E3-02898955074A}"/>
              </a:ext>
            </a:extLst>
          </p:cNvPr>
          <p:cNvCxnSpPr>
            <a:cxnSpLocks/>
          </p:cNvCxnSpPr>
          <p:nvPr/>
        </p:nvCxnSpPr>
        <p:spPr>
          <a:xfrm>
            <a:off x="3836285" y="3947518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3DFB9F72-7446-4ACC-B0AC-2698B95E0410}"/>
              </a:ext>
            </a:extLst>
          </p:cNvPr>
          <p:cNvCxnSpPr>
            <a:cxnSpLocks/>
          </p:cNvCxnSpPr>
          <p:nvPr/>
        </p:nvCxnSpPr>
        <p:spPr>
          <a:xfrm>
            <a:off x="3836285" y="4783499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2278B615-28A3-486F-B995-7F0D651E8DA9}"/>
              </a:ext>
            </a:extLst>
          </p:cNvPr>
          <p:cNvCxnSpPr>
            <a:cxnSpLocks/>
          </p:cNvCxnSpPr>
          <p:nvPr/>
        </p:nvCxnSpPr>
        <p:spPr>
          <a:xfrm>
            <a:off x="3836285" y="5566214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C26CF019-F330-429B-8859-AFFFAFEE4A93}"/>
              </a:ext>
            </a:extLst>
          </p:cNvPr>
          <p:cNvCxnSpPr>
            <a:cxnSpLocks/>
          </p:cNvCxnSpPr>
          <p:nvPr/>
        </p:nvCxnSpPr>
        <p:spPr>
          <a:xfrm>
            <a:off x="3836285" y="6375562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344EAEF-7E39-419C-BE1B-5ECA6E484FA5}"/>
              </a:ext>
            </a:extLst>
          </p:cNvPr>
          <p:cNvCxnSpPr>
            <a:cxnSpLocks/>
          </p:cNvCxnSpPr>
          <p:nvPr/>
        </p:nvCxnSpPr>
        <p:spPr>
          <a:xfrm>
            <a:off x="3575355" y="3948912"/>
            <a:ext cx="260930" cy="0"/>
          </a:xfrm>
          <a:prstGeom prst="line">
            <a:avLst/>
          </a:prstGeom>
          <a:ln w="25400">
            <a:solidFill>
              <a:srgbClr val="0083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95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7C6742-F0CC-40BF-BCCF-99AE89CF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569" y="310441"/>
            <a:ext cx="865707" cy="7742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BF43AC-54D6-44D7-9F2D-2A51AE3FE673}"/>
              </a:ext>
            </a:extLst>
          </p:cNvPr>
          <p:cNvSpPr txBox="1"/>
          <p:nvPr/>
        </p:nvSpPr>
        <p:spPr>
          <a:xfrm>
            <a:off x="1676498" y="332626"/>
            <a:ext cx="10053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субъектов кадрового резерва руководителей общеобразовательных организаций Республики Мордовия</a:t>
            </a:r>
            <a:endParaRPr lang="ru-RU" sz="2000" b="1" dirty="0">
              <a:solidFill>
                <a:srgbClr val="002E8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AE09BE4-381F-44EE-9993-F6FB7A67F46C}"/>
              </a:ext>
            </a:extLst>
          </p:cNvPr>
          <p:cNvCxnSpPr/>
          <p:nvPr/>
        </p:nvCxnSpPr>
        <p:spPr>
          <a:xfrm>
            <a:off x="1676499" y="1005187"/>
            <a:ext cx="1005393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5D77E61-6EE4-44CD-9916-2EC3213B27A6}"/>
              </a:ext>
            </a:extLst>
          </p:cNvPr>
          <p:cNvSpPr/>
          <p:nvPr/>
        </p:nvSpPr>
        <p:spPr>
          <a:xfrm>
            <a:off x="3258040" y="3581308"/>
            <a:ext cx="2633785" cy="2116761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правовых актов, регламентирующих первичное наполнение муниципальных банков данных и поддержание их в актуальном состоянии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EB5EBC39-1014-449F-94E6-11BB2D606105}"/>
              </a:ext>
            </a:extLst>
          </p:cNvPr>
          <p:cNvSpPr/>
          <p:nvPr/>
        </p:nvSpPr>
        <p:spPr>
          <a:xfrm>
            <a:off x="401517" y="3582703"/>
            <a:ext cx="2544885" cy="2116761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должностных лиц, ответственных за формирование и использование банков данных муниципальных резервов управленческих кадров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29A3B52C-EE5B-43D8-960E-131E6D5875E3}"/>
              </a:ext>
            </a:extLst>
          </p:cNvPr>
          <p:cNvSpPr/>
          <p:nvPr/>
        </p:nvSpPr>
        <p:spPr>
          <a:xfrm>
            <a:off x="6262078" y="3558234"/>
            <a:ext cx="2633785" cy="2139835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своевременного информационного наполнения и поддержания в актуальном состоянии материалов муниципальных банков данных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0B79F6A-FFD8-4797-8AE7-3885D83B6577}"/>
              </a:ext>
            </a:extLst>
          </p:cNvPr>
          <p:cNvSpPr/>
          <p:nvPr/>
        </p:nvSpPr>
        <p:spPr>
          <a:xfrm>
            <a:off x="9266116" y="3558234"/>
            <a:ext cx="2633785" cy="2116760"/>
          </a:xfrm>
          <a:prstGeom prst="roundRect">
            <a:avLst/>
          </a:prstGeom>
          <a:ln w="38100">
            <a:solidFill>
              <a:srgbClr val="0083E6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модернизации, поддержке и развитию единого банка данных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7270E25F-E2B9-4013-8EF1-8A285CFD7336}"/>
              </a:ext>
            </a:extLst>
          </p:cNvPr>
          <p:cNvSpPr/>
          <p:nvPr/>
        </p:nvSpPr>
        <p:spPr>
          <a:xfrm>
            <a:off x="1069034" y="1677748"/>
            <a:ext cx="10053932" cy="118085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4800000" scaled="0"/>
            <a:tileRect/>
          </a:gradFill>
          <a:ln w="73025">
            <a:gradFill>
              <a:gsLst>
                <a:gs pos="0">
                  <a:schemeClr val="bg1">
                    <a:lumMod val="95000"/>
                  </a:schemeClr>
                </a:gs>
                <a:gs pos="74000">
                  <a:schemeClr val="bg1">
                    <a:lumMod val="8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МУНИЦИПАЛЬНЫХ ОПЕРАТОРОВ ПО  ФОРМИРОВАНИЮ </a:t>
            </a:r>
          </a:p>
          <a:p>
            <a:pPr marL="0" lvl="1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БАНКА ДАННЫХ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CC5F5BE-B046-41BD-925A-B9850B9E63EE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1673960" y="2858601"/>
            <a:ext cx="0" cy="72410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B603320-BCC3-4568-8BEC-9BD4EC1BFCCC}"/>
              </a:ext>
            </a:extLst>
          </p:cNvPr>
          <p:cNvCxnSpPr>
            <a:cxnSpLocks/>
          </p:cNvCxnSpPr>
          <p:nvPr/>
        </p:nvCxnSpPr>
        <p:spPr>
          <a:xfrm flipV="1">
            <a:off x="4578956" y="2858601"/>
            <a:ext cx="0" cy="72410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3D63689-B596-46C7-A98E-D9AC2EE3C218}"/>
              </a:ext>
            </a:extLst>
          </p:cNvPr>
          <p:cNvCxnSpPr>
            <a:cxnSpLocks/>
          </p:cNvCxnSpPr>
          <p:nvPr/>
        </p:nvCxnSpPr>
        <p:spPr>
          <a:xfrm flipV="1">
            <a:off x="7585372" y="2858601"/>
            <a:ext cx="0" cy="69963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FBA4824-2537-45D2-8756-753CCEC7CD8B}"/>
              </a:ext>
            </a:extLst>
          </p:cNvPr>
          <p:cNvCxnSpPr>
            <a:cxnSpLocks/>
          </p:cNvCxnSpPr>
          <p:nvPr/>
        </p:nvCxnSpPr>
        <p:spPr>
          <a:xfrm flipV="1">
            <a:off x="10583008" y="2858601"/>
            <a:ext cx="0" cy="69963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06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1480</Words>
  <Application>Microsoft Office PowerPoint</Application>
  <PresentationFormat>Широкоэкранный</PresentationFormat>
  <Paragraphs>163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微软雅黑</vt:lpstr>
      <vt:lpstr>Arial</vt:lpstr>
      <vt:lpstr>Arial Unicode MS</vt:lpstr>
      <vt:lpstr>Calibri</vt:lpstr>
      <vt:lpstr>Calibri Light</vt:lpstr>
      <vt:lpstr>Times New Roman</vt:lpstr>
      <vt:lpstr>Wingdings</vt:lpstr>
      <vt:lpstr>Тема Office</vt:lpstr>
      <vt:lpstr>Формирование, подготовка и использование кадрового резерва руководителей общеобразовательных организаций Республики Мордовия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238</cp:revision>
  <cp:lastPrinted>2022-08-25T06:17:53Z</cp:lastPrinted>
  <dcterms:created xsi:type="dcterms:W3CDTF">2022-02-04T11:39:16Z</dcterms:created>
  <dcterms:modified xsi:type="dcterms:W3CDTF">2022-08-25T08:00:17Z</dcterms:modified>
</cp:coreProperties>
</file>