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623" r:id="rId2"/>
    <p:sldId id="266" r:id="rId3"/>
    <p:sldId id="621" r:id="rId4"/>
    <p:sldId id="614" r:id="rId5"/>
    <p:sldId id="267" r:id="rId6"/>
    <p:sldId id="622" r:id="rId7"/>
    <p:sldId id="617" r:id="rId8"/>
    <p:sldId id="618" r:id="rId9"/>
    <p:sldId id="619" r:id="rId10"/>
    <p:sldId id="620" r:id="rId11"/>
    <p:sldId id="61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Helvetica Neue" panose="020B0604020202020204" charset="-52"/>
      <p:bold r:id="rId20"/>
    </p:embeddedFont>
    <p:embeddedFont>
      <p:font typeface="Muller Bold" charset="-52"/>
      <p:bold r:id="rId21"/>
    </p:embeddedFont>
    <p:embeddedFont>
      <p:font typeface="Phenomena" panose="020B0604020202020204" charset="-52"/>
      <p:regular r:id="rId22"/>
    </p:embeddedFont>
    <p:embeddedFont>
      <p:font typeface="Phenomena Black" panose="00000A00000000000000" charset="-52"/>
      <p:bold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42B"/>
    <a:srgbClr val="5479A2"/>
    <a:srgbClr val="333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F36B3-10B5-4972-AD6C-FC91F87DA3B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B600D-1833-408D-A010-855242FD7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5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2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B600D-1833-408D-A010-855242FD7CD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77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B600D-1833-408D-A010-855242FD7CD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F2A88-EF48-46C4-A832-F51BC7F0B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84371F-DC26-4A3A-AB85-568F940D5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A0818E-985B-402F-BA5E-34D43BD7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526C-B946-4028-9C97-D1780984B8B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62ED2-2655-493D-8FF6-91302D47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D90A1-F9F9-48FB-AC77-FBF8EBCB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B44-A2F9-4726-91A1-F06CC43E8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5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15145-3CB2-4130-885F-316FB72F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8B493-0946-4C31-A099-C60DE2FE2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EFBA3-CB12-43F5-B3A6-0DB561CD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526C-B946-4028-9C97-D1780984B8B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86D767-50B8-48E6-8A37-A122640C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EA8B34-0119-4146-9E8A-501DE4AD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B44-A2F9-4726-91A1-F06CC43E8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8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E429BB-FCBC-4676-B32B-1983A0027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D3116C-BF94-4BE4-B3D1-6DD3EB82C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25A92-9F39-4AF9-8B77-991ACA5D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526C-B946-4028-9C97-D1780984B8B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E0E2E-72AD-4557-93CA-8AB10961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F68C0D-27E9-4EA1-9B6F-538134C5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B44-A2F9-4726-91A1-F06CC43E8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4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237133" y="6432553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65302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9FB336-4F25-4758-96A7-02CD5703B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3" y="2142"/>
            <a:ext cx="12184993" cy="685371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68A48B6-17AC-4801-A0BE-13B2F5032C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80" y="332793"/>
            <a:ext cx="635722" cy="606318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456195" y="6309932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DCEF5B-3520-4F90-8303-FC1F7893F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0228" t="15353" r="29946" b="27952"/>
          <a:stretch/>
        </p:blipFill>
        <p:spPr>
          <a:xfrm>
            <a:off x="9402724" y="266207"/>
            <a:ext cx="691927" cy="696054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972A289D-2667-4B1D-871A-17A245DE71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30" y="171683"/>
            <a:ext cx="885101" cy="8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4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45FBD-CB08-4305-AF92-B2ED8D71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4A1629-D9A9-412F-B9A0-F6ACC23EF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AA2BAD-D6E9-4929-80D7-B5B7811C6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526C-B946-4028-9C97-D1780984B8B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FC2CF3-8CE2-47EF-8DAF-03E30888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E860B-1826-49E4-AA0B-5F8C5302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B44-A2F9-4726-91A1-F06CC43E8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7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28EB1-CB93-4E3A-A5E3-E75113A0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A52A3E-18DA-4F07-819B-4524CF137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0E369E-7082-4C33-A498-CBABED49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526C-B946-4028-9C97-D1780984B8B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42EA3E-02E7-4550-B13C-CA5B8695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5A3D6B-2D59-4057-B889-6BEAC9DC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B44-A2F9-4726-91A1-F06CC43E8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3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3DB01-66C2-4023-9C57-130FF122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B12D8-C9FC-42F2-9C60-0DA7C5600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157BE2-CF04-4A03-84CA-B66D69133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24B2C-351D-44C0-A9F5-C7A59729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526C-B946-4028-9C97-D1780984B8B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0834D0-EBB2-415C-9882-2DEC54D1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4B7F86-65A3-41E7-84A4-01816BA8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B44-A2F9-4726-91A1-F06CC43E8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6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F1B0B-2C96-46E6-8CB5-2ED2D1DD1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6A2978-5BB7-48FC-94D1-61199CCFA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0CB675-7783-41E0-89DF-E07D30ADF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000750-61D6-4E14-9155-424C8D369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BE8108-D84D-466B-968E-629B531D1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06C096-0D9F-42FF-A36F-27AE9151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526C-B946-4028-9C97-D1780984B8B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527F82-DF85-45DB-8AD3-2FCFF9D0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65EA2C-52B4-4C25-AF3E-62E06193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B44-A2F9-4726-91A1-F06CC43E8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4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E949-0A89-4877-8C51-DE15AFDE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D4A20E-ADD5-4FE8-A768-A2DF67B8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526C-B946-4028-9C97-D1780984B8B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4DB9B4-4041-4C47-B54D-265E328D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EF9416-9CAF-461E-938E-A4511251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B44-A2F9-4726-91A1-F06CC43E8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3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BDB886-2313-46C2-B47F-3A6396CB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526C-B946-4028-9C97-D1780984B8B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D8C5FE-7CA7-49F0-B50E-B694EC58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1EA980-37B3-4B0C-932F-1CA66C16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B44-A2F9-4726-91A1-F06CC43E8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EA589-9BAA-4CA7-9B58-0682EDEB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80A51-0193-40C0-B1D1-C88FC50EC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C14682-BDD6-4578-A489-55CC1D10F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ADCE98-F2B9-462A-8352-DAE617AF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526C-B946-4028-9C97-D1780984B8B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C1D5AE-7576-4C0E-A08B-F12BF1D49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CC790B-5B94-4017-A85C-52217739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B44-A2F9-4726-91A1-F06CC43E8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3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10DD7-D5F2-40F8-8696-E2C00FC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A56A77-648F-4A45-9ECA-BECC0EAE7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FD14F7-CED9-4E32-BA5A-02F8FA6EB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CE034B-EFA9-4D16-A6E2-BBCF0729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526C-B946-4028-9C97-D1780984B8B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F96F4F-DC87-43DA-9360-5F8342D3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ECF8B4-6C0B-47BC-9044-D96E098D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4B44-A2F9-4726-91A1-F06CC43E8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0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086C7-FE06-4166-A71E-C8D831ED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21FF01-CA17-4D76-B422-721BDC54A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43A483-9396-4B03-9308-4C67FBD0A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526C-B946-4028-9C97-D1780984B8BD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2B0B26-1229-4969-AF85-D97A44D8F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8C30E7-9E2D-4223-BBD7-557F2F01D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D4B44-A2F9-4726-91A1-F06CC43E8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9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-166190" y="-213361"/>
            <a:ext cx="7354639" cy="7179514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07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Развитие  сегмента  зубных паст"/>
          <p:cNvSpPr txBox="1"/>
          <p:nvPr/>
        </p:nvSpPr>
        <p:spPr>
          <a:xfrm>
            <a:off x="262730" y="2921436"/>
            <a:ext cx="6816975" cy="315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8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  <a:t>РЕГИОНАЛЬНАЯ СИСТЕМА НАУЧНО-МЕТОДИЧЕСКОГО СОПРОВОЖДЕНИЯ ПЕДАГОГИЧЕСКИХ РАБОТНИКОВ </a:t>
            </a:r>
            <a:br>
              <a:rPr lang="ru-RU" sz="28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</a:br>
            <a:r>
              <a:rPr lang="ru-RU" sz="28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  <a:t>И УПРАВЛЕНЧЕСКИХ КАДРОВ: </a:t>
            </a:r>
            <a:br>
              <a:rPr lang="ru-RU" sz="28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</a:br>
            <a:r>
              <a:rPr lang="ru-RU" sz="28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  <a:t>актуальные проблемы и пути решения. </a:t>
            </a:r>
            <a:br>
              <a:rPr lang="ru-RU" sz="28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</a:br>
            <a:br>
              <a:rPr lang="ru-RU" sz="28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</a:br>
            <a:r>
              <a:rPr lang="ru-RU" sz="28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  <a:t>ЦНППМ как координатор системы </a:t>
            </a:r>
            <a:br>
              <a:rPr lang="ru-RU" sz="28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</a:br>
            <a:r>
              <a:rPr lang="ru-RU" sz="28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  <a:t>научно-методического сопровождения в Республике Мордовия</a:t>
            </a:r>
            <a:endParaRPr lang="ru-RU" sz="4400" b="1" dirty="0">
              <a:solidFill>
                <a:schemeClr val="bg1"/>
              </a:solidFill>
              <a:latin typeface="Phenomena" panose="020B0604020202020204" charset="-52"/>
              <a:sym typeface="Muller Bold"/>
            </a:endParaRPr>
          </a:p>
        </p:txBody>
      </p:sp>
      <p:sp>
        <p:nvSpPr>
          <p:cNvPr id="2" name="Шеврон 1"/>
          <p:cNvSpPr/>
          <p:nvPr/>
        </p:nvSpPr>
        <p:spPr>
          <a:xfrm>
            <a:off x="5946988" y="-70306"/>
            <a:ext cx="1654623" cy="6998612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Шеврон 1">
            <a:extLst>
              <a:ext uri="{FF2B5EF4-FFF2-40B4-BE49-F238E27FC236}">
                <a16:creationId xmlns:a16="http://schemas.microsoft.com/office/drawing/2014/main" id="{831FCA6C-CA2A-41EB-A881-71B0871C3712}"/>
              </a:ext>
            </a:extLst>
          </p:cNvPr>
          <p:cNvSpPr/>
          <p:nvPr/>
        </p:nvSpPr>
        <p:spPr>
          <a:xfrm>
            <a:off x="6930661" y="-70306"/>
            <a:ext cx="1654623" cy="6998612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Шеврон 1">
            <a:extLst>
              <a:ext uri="{FF2B5EF4-FFF2-40B4-BE49-F238E27FC236}">
                <a16:creationId xmlns:a16="http://schemas.microsoft.com/office/drawing/2014/main" id="{CD7184FE-82CB-4101-97DB-F826F90B6D02}"/>
              </a:ext>
            </a:extLst>
          </p:cNvPr>
          <p:cNvSpPr/>
          <p:nvPr/>
        </p:nvSpPr>
        <p:spPr>
          <a:xfrm>
            <a:off x="8127693" y="-52602"/>
            <a:ext cx="1654623" cy="6998612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Шеврон 1">
            <a:extLst>
              <a:ext uri="{FF2B5EF4-FFF2-40B4-BE49-F238E27FC236}">
                <a16:creationId xmlns:a16="http://schemas.microsoft.com/office/drawing/2014/main" id="{8671683B-C92A-48D1-ABD0-2733A5BBC7FA}"/>
              </a:ext>
            </a:extLst>
          </p:cNvPr>
          <p:cNvSpPr/>
          <p:nvPr/>
        </p:nvSpPr>
        <p:spPr>
          <a:xfrm>
            <a:off x="9291475" y="-52602"/>
            <a:ext cx="1654623" cy="6998612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Шеврон 1">
            <a:extLst>
              <a:ext uri="{FF2B5EF4-FFF2-40B4-BE49-F238E27FC236}">
                <a16:creationId xmlns:a16="http://schemas.microsoft.com/office/drawing/2014/main" id="{51E8D8E4-0625-4099-B2ED-A8576896BF26}"/>
              </a:ext>
            </a:extLst>
          </p:cNvPr>
          <p:cNvSpPr/>
          <p:nvPr/>
        </p:nvSpPr>
        <p:spPr>
          <a:xfrm>
            <a:off x="10488507" y="0"/>
            <a:ext cx="1654623" cy="6998612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4224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звитие  сегмента  зубных паст">
            <a:extLst>
              <a:ext uri="{FF2B5EF4-FFF2-40B4-BE49-F238E27FC236}">
                <a16:creationId xmlns:a16="http://schemas.microsoft.com/office/drawing/2014/main" id="{55A7ADA6-30B4-47BC-8E09-F21155A86024}"/>
              </a:ext>
            </a:extLst>
          </p:cNvPr>
          <p:cNvSpPr txBox="1"/>
          <p:nvPr/>
        </p:nvSpPr>
        <p:spPr>
          <a:xfrm>
            <a:off x="423292" y="408218"/>
            <a:ext cx="8925121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400" b="1" dirty="0">
                <a:solidFill>
                  <a:srgbClr val="5479A2"/>
                </a:solidFill>
                <a:latin typeface="Phenomena" panose="020B0604020202020204" charset="-52"/>
                <a:sym typeface="Muller Bold"/>
              </a:rPr>
              <a:t>Стратегические ориентиры развития РС НМС в Республике Мордовия</a:t>
            </a:r>
            <a:endParaRPr lang="ru-RU" sz="2400" b="1" dirty="0">
              <a:solidFill>
                <a:srgbClr val="5479A2"/>
              </a:solidFill>
              <a:latin typeface="Phenomena" panose="020B0604020202020204" charset="-52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Капля 2">
            <a:extLst>
              <a:ext uri="{FF2B5EF4-FFF2-40B4-BE49-F238E27FC236}">
                <a16:creationId xmlns:a16="http://schemas.microsoft.com/office/drawing/2014/main" id="{FAF11A44-6636-404D-9F88-EF1588BADC3C}"/>
              </a:ext>
            </a:extLst>
          </p:cNvPr>
          <p:cNvSpPr/>
          <p:nvPr/>
        </p:nvSpPr>
        <p:spPr>
          <a:xfrm rot="18900000">
            <a:off x="539931" y="1219005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>
            <a:extLst>
              <a:ext uri="{FF2B5EF4-FFF2-40B4-BE49-F238E27FC236}">
                <a16:creationId xmlns:a16="http://schemas.microsoft.com/office/drawing/2014/main" id="{8B492826-669E-41A2-B3F8-2A3332BC7907}"/>
              </a:ext>
            </a:extLst>
          </p:cNvPr>
          <p:cNvSpPr/>
          <p:nvPr/>
        </p:nvSpPr>
        <p:spPr>
          <a:xfrm rot="18900000">
            <a:off x="1378422" y="1219005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>
            <a:extLst>
              <a:ext uri="{FF2B5EF4-FFF2-40B4-BE49-F238E27FC236}">
                <a16:creationId xmlns:a16="http://schemas.microsoft.com/office/drawing/2014/main" id="{917F3612-9A74-4946-9296-86AA0DFD84A9}"/>
              </a:ext>
            </a:extLst>
          </p:cNvPr>
          <p:cNvSpPr/>
          <p:nvPr/>
        </p:nvSpPr>
        <p:spPr>
          <a:xfrm rot="18900000">
            <a:off x="2216913" y="1219005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>
            <a:extLst>
              <a:ext uri="{FF2B5EF4-FFF2-40B4-BE49-F238E27FC236}">
                <a16:creationId xmlns:a16="http://schemas.microsoft.com/office/drawing/2014/main" id="{C0BF902A-8DEE-448B-83B9-A049A71ABD04}"/>
              </a:ext>
            </a:extLst>
          </p:cNvPr>
          <p:cNvSpPr/>
          <p:nvPr/>
        </p:nvSpPr>
        <p:spPr>
          <a:xfrm rot="18900000">
            <a:off x="3055404" y="1219007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58BB2D3-9287-435F-B135-5E9001443E17}"/>
              </a:ext>
            </a:extLst>
          </p:cNvPr>
          <p:cNvSpPr/>
          <p:nvPr/>
        </p:nvSpPr>
        <p:spPr>
          <a:xfrm>
            <a:off x="524969" y="1998179"/>
            <a:ext cx="5178147" cy="669782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Phenomena" panose="00000500000000000000" pitchFamily="50" charset="-52"/>
              </a:rPr>
              <a:t>выстраивание единой региональной системы непрерывного повышения профессионального мастерства педагогических работников и управленческих кадров Республики Мордовия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2448796-CE07-4F39-8537-305D717DC0BD}"/>
              </a:ext>
            </a:extLst>
          </p:cNvPr>
          <p:cNvSpPr/>
          <p:nvPr/>
        </p:nvSpPr>
        <p:spPr>
          <a:xfrm>
            <a:off x="1365097" y="3341004"/>
            <a:ext cx="4968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20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человек проходит обучение на базе Педагог 13</a:t>
            </a:r>
          </a:p>
        </p:txBody>
      </p:sp>
      <p:sp>
        <p:nvSpPr>
          <p:cNvPr id="25" name="Шеврон 1">
            <a:extLst>
              <a:ext uri="{FF2B5EF4-FFF2-40B4-BE49-F238E27FC236}">
                <a16:creationId xmlns:a16="http://schemas.microsoft.com/office/drawing/2014/main" id="{A5309769-F0C9-4B06-9B72-4BDFD905E058}"/>
              </a:ext>
            </a:extLst>
          </p:cNvPr>
          <p:cNvSpPr/>
          <p:nvPr/>
        </p:nvSpPr>
        <p:spPr>
          <a:xfrm rot="16200000">
            <a:off x="8138542" y="1199816"/>
            <a:ext cx="1135207" cy="2983419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5479A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Шеврон 1">
            <a:extLst>
              <a:ext uri="{FF2B5EF4-FFF2-40B4-BE49-F238E27FC236}">
                <a16:creationId xmlns:a16="http://schemas.microsoft.com/office/drawing/2014/main" id="{D32E45E9-0F14-4DBE-80B8-7C424978400D}"/>
              </a:ext>
            </a:extLst>
          </p:cNvPr>
          <p:cNvSpPr/>
          <p:nvPr/>
        </p:nvSpPr>
        <p:spPr>
          <a:xfrm rot="16200000">
            <a:off x="8138542" y="829920"/>
            <a:ext cx="1135207" cy="2983419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5479A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Шеврон 1">
            <a:extLst>
              <a:ext uri="{FF2B5EF4-FFF2-40B4-BE49-F238E27FC236}">
                <a16:creationId xmlns:a16="http://schemas.microsoft.com/office/drawing/2014/main" id="{E6780166-832C-4171-AE5A-4FA5AC48DB95}"/>
              </a:ext>
            </a:extLst>
          </p:cNvPr>
          <p:cNvSpPr/>
          <p:nvPr/>
        </p:nvSpPr>
        <p:spPr>
          <a:xfrm rot="16200000">
            <a:off x="8430404" y="2633350"/>
            <a:ext cx="570676" cy="1499785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5479A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Капля 28">
            <a:extLst>
              <a:ext uri="{FF2B5EF4-FFF2-40B4-BE49-F238E27FC236}">
                <a16:creationId xmlns:a16="http://schemas.microsoft.com/office/drawing/2014/main" id="{BEF66B5C-BCE1-429E-8C09-D9D335B29A1B}"/>
              </a:ext>
            </a:extLst>
          </p:cNvPr>
          <p:cNvSpPr/>
          <p:nvPr/>
        </p:nvSpPr>
        <p:spPr>
          <a:xfrm rot="18900000">
            <a:off x="3893894" y="1219004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апля 29">
            <a:extLst>
              <a:ext uri="{FF2B5EF4-FFF2-40B4-BE49-F238E27FC236}">
                <a16:creationId xmlns:a16="http://schemas.microsoft.com/office/drawing/2014/main" id="{8C746B23-C225-4D3B-A38B-A2DFE54B9E9E}"/>
              </a:ext>
            </a:extLst>
          </p:cNvPr>
          <p:cNvSpPr/>
          <p:nvPr/>
        </p:nvSpPr>
        <p:spPr>
          <a:xfrm rot="18900000">
            <a:off x="4732385" y="1219004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Капля 30">
            <a:extLst>
              <a:ext uri="{FF2B5EF4-FFF2-40B4-BE49-F238E27FC236}">
                <a16:creationId xmlns:a16="http://schemas.microsoft.com/office/drawing/2014/main" id="{734DB652-FB8A-4D9F-9272-096EE7E73A5C}"/>
              </a:ext>
            </a:extLst>
          </p:cNvPr>
          <p:cNvSpPr/>
          <p:nvPr/>
        </p:nvSpPr>
        <p:spPr>
          <a:xfrm rot="18900000">
            <a:off x="5570876" y="1219004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апля 31">
            <a:extLst>
              <a:ext uri="{FF2B5EF4-FFF2-40B4-BE49-F238E27FC236}">
                <a16:creationId xmlns:a16="http://schemas.microsoft.com/office/drawing/2014/main" id="{D145A863-5440-41AF-B4A2-74027B15E888}"/>
              </a:ext>
            </a:extLst>
          </p:cNvPr>
          <p:cNvSpPr/>
          <p:nvPr/>
        </p:nvSpPr>
        <p:spPr>
          <a:xfrm rot="18900000">
            <a:off x="6409367" y="1219006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F0ADF60-4CEF-4F4F-A13A-330014615056}"/>
              </a:ext>
            </a:extLst>
          </p:cNvPr>
          <p:cNvSpPr/>
          <p:nvPr/>
        </p:nvSpPr>
        <p:spPr>
          <a:xfrm>
            <a:off x="524968" y="2889233"/>
            <a:ext cx="5178147" cy="669782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Phenomena" panose="00000500000000000000" pitchFamily="50" charset="-52"/>
              </a:rPr>
              <a:t>развитие сетевого взаимодействия между субъектами научно-методической деятельности для создания единой информационно-методической среды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91B6CC17-95E1-4922-B4CE-9F8017011487}"/>
              </a:ext>
            </a:extLst>
          </p:cNvPr>
          <p:cNvSpPr/>
          <p:nvPr/>
        </p:nvSpPr>
        <p:spPr>
          <a:xfrm>
            <a:off x="524967" y="3754244"/>
            <a:ext cx="5178147" cy="435796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Phenomena" panose="00000500000000000000" pitchFamily="50" charset="-52"/>
              </a:rPr>
              <a:t>разработка различных форм поддержки и сопровождения учителей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90BBBD75-BD70-4D3A-BB70-F2DF92E6D79F}"/>
              </a:ext>
            </a:extLst>
          </p:cNvPr>
          <p:cNvSpPr/>
          <p:nvPr/>
        </p:nvSpPr>
        <p:spPr>
          <a:xfrm>
            <a:off x="524966" y="4385269"/>
            <a:ext cx="5178147" cy="669782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Phenomena" panose="00000500000000000000" pitchFamily="50" charset="-52"/>
              </a:rPr>
              <a:t>создание условий для овладения педагогическими работниками и управленческими кадрами навыками использования современных технологий, в том числе цифровых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7EAC644B-C12A-479B-9160-59E7A9958898}"/>
              </a:ext>
            </a:extLst>
          </p:cNvPr>
          <p:cNvSpPr/>
          <p:nvPr/>
        </p:nvSpPr>
        <p:spPr>
          <a:xfrm>
            <a:off x="6191057" y="4023431"/>
            <a:ext cx="5178147" cy="669782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Phenomena" panose="00000500000000000000" pitchFamily="50" charset="-52"/>
              </a:rPr>
              <a:t>создание условий для вовлечения педагогических работников в исследовательскую деятельность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FE8FAE84-9577-4785-B688-B46F413B3291}"/>
              </a:ext>
            </a:extLst>
          </p:cNvPr>
          <p:cNvSpPr/>
          <p:nvPr/>
        </p:nvSpPr>
        <p:spPr>
          <a:xfrm>
            <a:off x="6191058" y="4878161"/>
            <a:ext cx="5178147" cy="669782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Phenomena" panose="00000500000000000000" pitchFamily="50" charset="-52"/>
              </a:rPr>
              <a:t>создание единой системы выявления, обобщения, продвижения и внедрения подтвердивших эффективность педагогических и управленческих практик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0094480C-6956-4F9C-B111-A7E5D8EB2C2B}"/>
              </a:ext>
            </a:extLst>
          </p:cNvPr>
          <p:cNvSpPr/>
          <p:nvPr/>
        </p:nvSpPr>
        <p:spPr>
          <a:xfrm>
            <a:off x="6191059" y="5713483"/>
            <a:ext cx="5178147" cy="669782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Phenomena" panose="00000500000000000000" pitchFamily="50" charset="-52"/>
              </a:rPr>
              <a:t>стимулирование разработки, апробации и внедрения инновационных форм методической работы</a:t>
            </a:r>
          </a:p>
        </p:txBody>
      </p:sp>
      <p:sp>
        <p:nvSpPr>
          <p:cNvPr id="46" name="Шеврон 1">
            <a:extLst>
              <a:ext uri="{FF2B5EF4-FFF2-40B4-BE49-F238E27FC236}">
                <a16:creationId xmlns:a16="http://schemas.microsoft.com/office/drawing/2014/main" id="{602A3D6B-4C45-4AF3-BE5C-DDAAC39E0215}"/>
              </a:ext>
            </a:extLst>
          </p:cNvPr>
          <p:cNvSpPr/>
          <p:nvPr/>
        </p:nvSpPr>
        <p:spPr>
          <a:xfrm rot="5400000">
            <a:off x="10132687" y="202988"/>
            <a:ext cx="1135207" cy="2983419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5479A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Шеврон 1">
            <a:extLst>
              <a:ext uri="{FF2B5EF4-FFF2-40B4-BE49-F238E27FC236}">
                <a16:creationId xmlns:a16="http://schemas.microsoft.com/office/drawing/2014/main" id="{6EEE0419-D46B-43AA-92BC-231AD6CE10C0}"/>
              </a:ext>
            </a:extLst>
          </p:cNvPr>
          <p:cNvSpPr/>
          <p:nvPr/>
        </p:nvSpPr>
        <p:spPr>
          <a:xfrm rot="5400000">
            <a:off x="10132687" y="-166908"/>
            <a:ext cx="1135207" cy="2983419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5479A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Шеврон 1">
            <a:extLst>
              <a:ext uri="{FF2B5EF4-FFF2-40B4-BE49-F238E27FC236}">
                <a16:creationId xmlns:a16="http://schemas.microsoft.com/office/drawing/2014/main" id="{BCBF37DE-995B-4945-9B83-79C2F518E3D0}"/>
              </a:ext>
            </a:extLst>
          </p:cNvPr>
          <p:cNvSpPr/>
          <p:nvPr/>
        </p:nvSpPr>
        <p:spPr>
          <a:xfrm rot="5400000">
            <a:off x="10424549" y="1636522"/>
            <a:ext cx="570676" cy="1499785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5479A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Капля 48">
            <a:extLst>
              <a:ext uri="{FF2B5EF4-FFF2-40B4-BE49-F238E27FC236}">
                <a16:creationId xmlns:a16="http://schemas.microsoft.com/office/drawing/2014/main" id="{26D939EF-29FB-4030-9964-E9A930046BE7}"/>
              </a:ext>
            </a:extLst>
          </p:cNvPr>
          <p:cNvSpPr/>
          <p:nvPr/>
        </p:nvSpPr>
        <p:spPr>
          <a:xfrm rot="18900000">
            <a:off x="10439744" y="2937258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: шеврон 49">
            <a:extLst>
              <a:ext uri="{FF2B5EF4-FFF2-40B4-BE49-F238E27FC236}">
                <a16:creationId xmlns:a16="http://schemas.microsoft.com/office/drawing/2014/main" id="{BE30425E-DFFC-4B7F-9EFF-5D899746BE4F}"/>
              </a:ext>
            </a:extLst>
          </p:cNvPr>
          <p:cNvSpPr/>
          <p:nvPr/>
        </p:nvSpPr>
        <p:spPr>
          <a:xfrm rot="16200000">
            <a:off x="586810" y="5719262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Стрелка: шеврон 50">
            <a:extLst>
              <a:ext uri="{FF2B5EF4-FFF2-40B4-BE49-F238E27FC236}">
                <a16:creationId xmlns:a16="http://schemas.microsoft.com/office/drawing/2014/main" id="{1FDD31BF-6516-444E-9640-62F3358D3B7F}"/>
              </a:ext>
            </a:extLst>
          </p:cNvPr>
          <p:cNvSpPr/>
          <p:nvPr/>
        </p:nvSpPr>
        <p:spPr>
          <a:xfrm rot="16200000">
            <a:off x="1157347" y="5719262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трелка: шеврон 51">
            <a:extLst>
              <a:ext uri="{FF2B5EF4-FFF2-40B4-BE49-F238E27FC236}">
                <a16:creationId xmlns:a16="http://schemas.microsoft.com/office/drawing/2014/main" id="{8FAD6238-59DF-4C80-BD39-35EA17E16594}"/>
              </a:ext>
            </a:extLst>
          </p:cNvPr>
          <p:cNvSpPr/>
          <p:nvPr/>
        </p:nvSpPr>
        <p:spPr>
          <a:xfrm rot="16200000">
            <a:off x="1727884" y="5719262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Стрелка: шеврон 52">
            <a:extLst>
              <a:ext uri="{FF2B5EF4-FFF2-40B4-BE49-F238E27FC236}">
                <a16:creationId xmlns:a16="http://schemas.microsoft.com/office/drawing/2014/main" id="{87C10EB2-B499-45BA-94C1-24549555EE9F}"/>
              </a:ext>
            </a:extLst>
          </p:cNvPr>
          <p:cNvSpPr/>
          <p:nvPr/>
        </p:nvSpPr>
        <p:spPr>
          <a:xfrm rot="16200000">
            <a:off x="2298421" y="5719262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Стрелка: шеврон 53">
            <a:extLst>
              <a:ext uri="{FF2B5EF4-FFF2-40B4-BE49-F238E27FC236}">
                <a16:creationId xmlns:a16="http://schemas.microsoft.com/office/drawing/2014/main" id="{BE2CC504-4A80-4DBE-B277-9A72EF1D35BC}"/>
              </a:ext>
            </a:extLst>
          </p:cNvPr>
          <p:cNvSpPr/>
          <p:nvPr/>
        </p:nvSpPr>
        <p:spPr>
          <a:xfrm rot="16200000">
            <a:off x="2868957" y="5719262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Стрелка: шеврон 54">
            <a:extLst>
              <a:ext uri="{FF2B5EF4-FFF2-40B4-BE49-F238E27FC236}">
                <a16:creationId xmlns:a16="http://schemas.microsoft.com/office/drawing/2014/main" id="{B90DECCC-34C5-4CEC-BA01-B22DEC89CB76}"/>
              </a:ext>
            </a:extLst>
          </p:cNvPr>
          <p:cNvSpPr/>
          <p:nvPr/>
        </p:nvSpPr>
        <p:spPr>
          <a:xfrm rot="16200000">
            <a:off x="3439493" y="5716188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Стрелка: шеврон 55">
            <a:extLst>
              <a:ext uri="{FF2B5EF4-FFF2-40B4-BE49-F238E27FC236}">
                <a16:creationId xmlns:a16="http://schemas.microsoft.com/office/drawing/2014/main" id="{AC1B97D7-1534-43C0-B124-7AEF530602BD}"/>
              </a:ext>
            </a:extLst>
          </p:cNvPr>
          <p:cNvSpPr/>
          <p:nvPr/>
        </p:nvSpPr>
        <p:spPr>
          <a:xfrm rot="16200000">
            <a:off x="4010030" y="5716188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Стрелка: шеврон 56">
            <a:extLst>
              <a:ext uri="{FF2B5EF4-FFF2-40B4-BE49-F238E27FC236}">
                <a16:creationId xmlns:a16="http://schemas.microsoft.com/office/drawing/2014/main" id="{2FC860C3-569D-478B-BA9E-297D95BCB18F}"/>
              </a:ext>
            </a:extLst>
          </p:cNvPr>
          <p:cNvSpPr/>
          <p:nvPr/>
        </p:nvSpPr>
        <p:spPr>
          <a:xfrm rot="16200000">
            <a:off x="4580566" y="5716188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Стрелка: шеврон 57">
            <a:extLst>
              <a:ext uri="{FF2B5EF4-FFF2-40B4-BE49-F238E27FC236}">
                <a16:creationId xmlns:a16="http://schemas.microsoft.com/office/drawing/2014/main" id="{55E21559-C92C-4477-AE42-A62B13C6D6E8}"/>
              </a:ext>
            </a:extLst>
          </p:cNvPr>
          <p:cNvSpPr/>
          <p:nvPr/>
        </p:nvSpPr>
        <p:spPr>
          <a:xfrm rot="16200000">
            <a:off x="5151103" y="5716188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A7411464-9ECF-4912-9055-96E8EDC776F2}"/>
              </a:ext>
            </a:extLst>
          </p:cNvPr>
          <p:cNvSpPr/>
          <p:nvPr/>
        </p:nvSpPr>
        <p:spPr>
          <a:xfrm>
            <a:off x="1157347" y="5338362"/>
            <a:ext cx="3757683" cy="45719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E8BC71E7-1C86-4B35-8975-A18500930042}"/>
              </a:ext>
            </a:extLst>
          </p:cNvPr>
          <p:cNvSpPr/>
          <p:nvPr/>
        </p:nvSpPr>
        <p:spPr>
          <a:xfrm>
            <a:off x="1157346" y="6423285"/>
            <a:ext cx="3757683" cy="45719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0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звитие  сегмента  зубных паст">
            <a:extLst>
              <a:ext uri="{FF2B5EF4-FFF2-40B4-BE49-F238E27FC236}">
                <a16:creationId xmlns:a16="http://schemas.microsoft.com/office/drawing/2014/main" id="{565C85B7-0EB7-4CD2-B3F4-4B67B96485AC}"/>
              </a:ext>
            </a:extLst>
          </p:cNvPr>
          <p:cNvSpPr txBox="1"/>
          <p:nvPr/>
        </p:nvSpPr>
        <p:spPr>
          <a:xfrm>
            <a:off x="349784" y="233814"/>
            <a:ext cx="5982329" cy="1879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400" b="1" dirty="0">
                <a:solidFill>
                  <a:srgbClr val="EE742B"/>
                </a:solidFill>
                <a:latin typeface="Phenomena" panose="020B0604020202020204" charset="-52"/>
                <a:sym typeface="Muller Bold"/>
              </a:rPr>
              <a:t>Показатели эффективности функционирования </a:t>
            </a:r>
            <a:endParaRPr lang="en-US" sz="4400" b="1" dirty="0">
              <a:solidFill>
                <a:srgbClr val="EE742B"/>
              </a:solidFill>
              <a:latin typeface="Phenomena" panose="020B0604020202020204" charset="-52"/>
              <a:sym typeface="Muller Bold"/>
            </a:endParaRPr>
          </a:p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400" b="1" dirty="0">
                <a:solidFill>
                  <a:srgbClr val="EE742B"/>
                </a:solidFill>
                <a:latin typeface="Phenomena" panose="020B0604020202020204" charset="-52"/>
                <a:sym typeface="Muller Bold"/>
              </a:rPr>
              <a:t>РС НМС</a:t>
            </a:r>
            <a:endParaRPr lang="ru-RU" sz="4400" b="1" dirty="0">
              <a:solidFill>
                <a:srgbClr val="EE742B"/>
              </a:solidFill>
              <a:latin typeface="Phenomena" panose="020B0604020202020204" charset="-52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Шеврон 1">
            <a:extLst>
              <a:ext uri="{FF2B5EF4-FFF2-40B4-BE49-F238E27FC236}">
                <a16:creationId xmlns:a16="http://schemas.microsoft.com/office/drawing/2014/main" id="{26B38A60-7752-45F7-86DE-F74F58F953C4}"/>
              </a:ext>
            </a:extLst>
          </p:cNvPr>
          <p:cNvSpPr/>
          <p:nvPr/>
        </p:nvSpPr>
        <p:spPr>
          <a:xfrm rot="5400000">
            <a:off x="3069655" y="876352"/>
            <a:ext cx="1178420" cy="3096986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Шеврон 1">
            <a:extLst>
              <a:ext uri="{FF2B5EF4-FFF2-40B4-BE49-F238E27FC236}">
                <a16:creationId xmlns:a16="http://schemas.microsoft.com/office/drawing/2014/main" id="{4EE47A95-1F13-475F-8CF5-0E6D642B43A6}"/>
              </a:ext>
            </a:extLst>
          </p:cNvPr>
          <p:cNvSpPr/>
          <p:nvPr/>
        </p:nvSpPr>
        <p:spPr>
          <a:xfrm rot="5400000">
            <a:off x="3069655" y="543304"/>
            <a:ext cx="1178420" cy="3096986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Шеврон 1">
            <a:extLst>
              <a:ext uri="{FF2B5EF4-FFF2-40B4-BE49-F238E27FC236}">
                <a16:creationId xmlns:a16="http://schemas.microsoft.com/office/drawing/2014/main" id="{65B9F102-4552-4D95-AE06-4252C8F44EBF}"/>
              </a:ext>
            </a:extLst>
          </p:cNvPr>
          <p:cNvSpPr/>
          <p:nvPr/>
        </p:nvSpPr>
        <p:spPr>
          <a:xfrm rot="5400000">
            <a:off x="3362665" y="1094045"/>
            <a:ext cx="592399" cy="1556875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159F6E3-3E38-43AB-890E-D33342FE3136}"/>
              </a:ext>
            </a:extLst>
          </p:cNvPr>
          <p:cNvSpPr/>
          <p:nvPr/>
        </p:nvSpPr>
        <p:spPr>
          <a:xfrm>
            <a:off x="5555087" y="1502587"/>
            <a:ext cx="6405093" cy="562326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Phenomena" panose="00000500000000000000" pitchFamily="50" charset="-52"/>
              </a:rPr>
              <a:t>Наличие и реализация комплекс мер (дорожной карты) по созданию </a:t>
            </a:r>
          </a:p>
          <a:p>
            <a:pPr algn="ctr"/>
            <a:r>
              <a:rPr lang="ru-RU" sz="1600" dirty="0">
                <a:latin typeface="Phenomena" panose="00000500000000000000" pitchFamily="50" charset="-52"/>
              </a:rPr>
              <a:t>и функционированию РС НМС на период до 2024 года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3494FA-4713-40D7-934A-8557A9F7CC3D}"/>
              </a:ext>
            </a:extLst>
          </p:cNvPr>
          <p:cNvSpPr/>
          <p:nvPr/>
        </p:nvSpPr>
        <p:spPr>
          <a:xfrm>
            <a:off x="5555085" y="2213213"/>
            <a:ext cx="6405093" cy="562326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Phenomena" panose="00000500000000000000" pitchFamily="50" charset="-52"/>
              </a:rPr>
              <a:t>Наличие и реализация вариативной системы мониторинга эффективности РС НМС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EB7E29C-59BE-4D04-9732-ACE80B163C75}"/>
              </a:ext>
            </a:extLst>
          </p:cNvPr>
          <p:cNvSpPr/>
          <p:nvPr/>
        </p:nvSpPr>
        <p:spPr>
          <a:xfrm>
            <a:off x="5555084" y="2944362"/>
            <a:ext cx="6405093" cy="822850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Phenomena" panose="00000500000000000000" pitchFamily="50" charset="-52"/>
              </a:rPr>
              <a:t>Доля педагогических работников и управленческих кадров, прошедших диагностику профессиональных дефицитов в ГБУ РМ «ЦОКО – «Перспектива». </a:t>
            </a:r>
          </a:p>
          <a:p>
            <a:pPr algn="ctr"/>
            <a:r>
              <a:rPr lang="ru-RU" sz="1400" dirty="0">
                <a:latin typeface="Phenomena" panose="00000500000000000000" pitchFamily="50" charset="-52"/>
              </a:rPr>
              <a:t>(не менее 30 % от общего количества педагогических работников)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070700-7EDD-4663-86C6-0C5385A84AAA}"/>
              </a:ext>
            </a:extLst>
          </p:cNvPr>
          <p:cNvSpPr/>
          <p:nvPr/>
        </p:nvSpPr>
        <p:spPr>
          <a:xfrm>
            <a:off x="5555083" y="3936035"/>
            <a:ext cx="6405093" cy="951362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Phenomena" panose="00000500000000000000" pitchFamily="50" charset="-52"/>
              </a:rPr>
              <a:t>Доля педагогических работников и управленческих кадров, для которых разработаны индивидуальные образовательные маршруты на основе результатов диагностики профессиональных дефицитов в ГБУ РМ «ЦОКО – «Перспектива». </a:t>
            </a:r>
          </a:p>
          <a:p>
            <a:pPr algn="ctr"/>
            <a:r>
              <a:rPr lang="ru-RU" sz="1400" dirty="0">
                <a:latin typeface="Phenomena" panose="00000500000000000000" pitchFamily="50" charset="-52"/>
              </a:rPr>
              <a:t>(не менее 10 % от общего количества педагогических работников ежегодно)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860EA3-EE77-46E7-9033-DA8170C9236C}"/>
              </a:ext>
            </a:extLst>
          </p:cNvPr>
          <p:cNvSpPr/>
          <p:nvPr/>
        </p:nvSpPr>
        <p:spPr>
          <a:xfrm>
            <a:off x="5555083" y="5056220"/>
            <a:ext cx="6405093" cy="760738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Phenomena" panose="00000500000000000000" pitchFamily="50" charset="-52"/>
              </a:rPr>
              <a:t>Доля педагогических работников, освоивших программы ДПО, вошедшие в Федеральный реестр </a:t>
            </a:r>
          </a:p>
          <a:p>
            <a:pPr algn="ctr"/>
            <a:r>
              <a:rPr lang="ru-RU" sz="1400" dirty="0">
                <a:latin typeface="Phenomena" panose="00000500000000000000" pitchFamily="50" charset="-52"/>
              </a:rPr>
              <a:t>и подобранные с учетом диагностики профессиональных компетенций </a:t>
            </a:r>
          </a:p>
          <a:p>
            <a:pPr algn="ctr"/>
            <a:r>
              <a:rPr lang="ru-RU" sz="1400" dirty="0">
                <a:latin typeface="Phenomena" panose="00000500000000000000" pitchFamily="50" charset="-52"/>
              </a:rPr>
              <a:t>в ГБУ РМ «ЦОКО – «Перспектива». (не менее 25 % от числа прошедших диагностику)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AB44D4-7AE8-4822-B297-41D74052E37E}"/>
              </a:ext>
            </a:extLst>
          </p:cNvPr>
          <p:cNvSpPr/>
          <p:nvPr/>
        </p:nvSpPr>
        <p:spPr>
          <a:xfrm>
            <a:off x="231823" y="3513590"/>
            <a:ext cx="5237405" cy="663404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Phenomena" panose="00000500000000000000" pitchFamily="50" charset="-52"/>
              </a:rPr>
              <a:t>Доля управленческих команд образовательных организаций, специалистов ММС, принявших участие в программах повышения квалификации.  </a:t>
            </a:r>
          </a:p>
          <a:p>
            <a:pPr algn="ctr"/>
            <a:r>
              <a:rPr lang="ru-RU" sz="1400" dirty="0">
                <a:latin typeface="Phenomena" panose="00000500000000000000" pitchFamily="50" charset="-52"/>
              </a:rPr>
              <a:t>(не менее 10 % по каждой категории)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5D8A69C-E02B-4EE8-A240-CC4464D92E44}"/>
              </a:ext>
            </a:extLst>
          </p:cNvPr>
          <p:cNvSpPr/>
          <p:nvPr/>
        </p:nvSpPr>
        <p:spPr>
          <a:xfrm>
            <a:off x="231822" y="4328548"/>
            <a:ext cx="5237405" cy="488151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Phenomena" panose="00000500000000000000" pitchFamily="50" charset="-52"/>
              </a:rPr>
              <a:t>Доля педагогических работников в возрасте до 35 лет, участвующих в различных формах поддержки и сопровождения в первые 3 года работы. (100 %)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5345A47-457C-4DBB-920D-2F7ACFD8C8BB}"/>
              </a:ext>
            </a:extLst>
          </p:cNvPr>
          <p:cNvSpPr/>
          <p:nvPr/>
        </p:nvSpPr>
        <p:spPr>
          <a:xfrm>
            <a:off x="231821" y="4968253"/>
            <a:ext cx="5237405" cy="488151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Phenomena" panose="00000500000000000000" pitchFamily="50" charset="-52"/>
              </a:rPr>
              <a:t>Доля школ, реализующих целевую модель наставничества педагогических работников. (100 %)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1C3DAA3-130E-4356-84B7-D6ADB978A644}"/>
              </a:ext>
            </a:extLst>
          </p:cNvPr>
          <p:cNvSpPr/>
          <p:nvPr/>
        </p:nvSpPr>
        <p:spPr>
          <a:xfrm>
            <a:off x="231820" y="5608687"/>
            <a:ext cx="5237405" cy="760738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Phenomena" panose="00000500000000000000" pitchFamily="50" charset="-52"/>
              </a:rPr>
              <a:t>Количество педагогических работников, закрепленных за 1 региональным методистом для осуществления методического сопровождения. </a:t>
            </a:r>
          </a:p>
          <a:p>
            <a:pPr algn="ctr"/>
            <a:r>
              <a:rPr lang="ru-RU" sz="1400" dirty="0">
                <a:latin typeface="Phenomena" panose="00000500000000000000" pitchFamily="50" charset="-52"/>
              </a:rPr>
              <a:t>(не более 250 человек)</a:t>
            </a:r>
          </a:p>
        </p:txBody>
      </p:sp>
      <p:sp>
        <p:nvSpPr>
          <p:cNvPr id="18" name="Ромб 17">
            <a:extLst>
              <a:ext uri="{FF2B5EF4-FFF2-40B4-BE49-F238E27FC236}">
                <a16:creationId xmlns:a16="http://schemas.microsoft.com/office/drawing/2014/main" id="{8926956B-283E-4F54-B884-5B521601E336}"/>
              </a:ext>
            </a:extLst>
          </p:cNvPr>
          <p:cNvSpPr/>
          <p:nvPr/>
        </p:nvSpPr>
        <p:spPr>
          <a:xfrm>
            <a:off x="5185961" y="5490765"/>
            <a:ext cx="652386" cy="65238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>
            <a:extLst>
              <a:ext uri="{FF2B5EF4-FFF2-40B4-BE49-F238E27FC236}">
                <a16:creationId xmlns:a16="http://schemas.microsoft.com/office/drawing/2014/main" id="{DB5C6264-9F75-4278-8060-09973A0954B9}"/>
              </a:ext>
            </a:extLst>
          </p:cNvPr>
          <p:cNvSpPr/>
          <p:nvPr/>
        </p:nvSpPr>
        <p:spPr>
          <a:xfrm>
            <a:off x="5185961" y="4630108"/>
            <a:ext cx="652386" cy="65238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>
            <a:extLst>
              <a:ext uri="{FF2B5EF4-FFF2-40B4-BE49-F238E27FC236}">
                <a16:creationId xmlns:a16="http://schemas.microsoft.com/office/drawing/2014/main" id="{025747AA-4BFD-4B0D-848C-886E33EBB264}"/>
              </a:ext>
            </a:extLst>
          </p:cNvPr>
          <p:cNvSpPr/>
          <p:nvPr/>
        </p:nvSpPr>
        <p:spPr>
          <a:xfrm>
            <a:off x="5143032" y="3515310"/>
            <a:ext cx="652386" cy="65238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>
            <a:extLst>
              <a:ext uri="{FF2B5EF4-FFF2-40B4-BE49-F238E27FC236}">
                <a16:creationId xmlns:a16="http://schemas.microsoft.com/office/drawing/2014/main" id="{6E924A3D-9A60-49D9-9EB9-423E06C87E63}"/>
              </a:ext>
            </a:extLst>
          </p:cNvPr>
          <p:cNvSpPr/>
          <p:nvPr/>
        </p:nvSpPr>
        <p:spPr>
          <a:xfrm>
            <a:off x="5228890" y="2441464"/>
            <a:ext cx="652386" cy="65238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>
            <a:extLst>
              <a:ext uri="{FF2B5EF4-FFF2-40B4-BE49-F238E27FC236}">
                <a16:creationId xmlns:a16="http://schemas.microsoft.com/office/drawing/2014/main" id="{E1C68C56-99DE-48DE-9F60-4DC248221345}"/>
              </a:ext>
            </a:extLst>
          </p:cNvPr>
          <p:cNvSpPr/>
          <p:nvPr/>
        </p:nvSpPr>
        <p:spPr>
          <a:xfrm>
            <a:off x="5443542" y="1091983"/>
            <a:ext cx="652386" cy="65238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апля 22">
            <a:extLst>
              <a:ext uri="{FF2B5EF4-FFF2-40B4-BE49-F238E27FC236}">
                <a16:creationId xmlns:a16="http://schemas.microsoft.com/office/drawing/2014/main" id="{97D4A481-41A5-4985-B0D1-B1A04D8A1BC5}"/>
              </a:ext>
            </a:extLst>
          </p:cNvPr>
          <p:cNvSpPr/>
          <p:nvPr/>
        </p:nvSpPr>
        <p:spPr>
          <a:xfrm rot="18900000">
            <a:off x="915037" y="2729282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апля 23">
            <a:extLst>
              <a:ext uri="{FF2B5EF4-FFF2-40B4-BE49-F238E27FC236}">
                <a16:creationId xmlns:a16="http://schemas.microsoft.com/office/drawing/2014/main" id="{CAF9CA53-AE60-4A93-952D-7E90A6C63DB8}"/>
              </a:ext>
            </a:extLst>
          </p:cNvPr>
          <p:cNvSpPr/>
          <p:nvPr/>
        </p:nvSpPr>
        <p:spPr>
          <a:xfrm rot="16200000">
            <a:off x="1259280" y="2152628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апля 24">
            <a:extLst>
              <a:ext uri="{FF2B5EF4-FFF2-40B4-BE49-F238E27FC236}">
                <a16:creationId xmlns:a16="http://schemas.microsoft.com/office/drawing/2014/main" id="{348578DD-3E1D-4463-BEC7-0C41708B8A36}"/>
              </a:ext>
            </a:extLst>
          </p:cNvPr>
          <p:cNvSpPr/>
          <p:nvPr/>
        </p:nvSpPr>
        <p:spPr>
          <a:xfrm>
            <a:off x="594035" y="2156450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шеврон 25">
            <a:extLst>
              <a:ext uri="{FF2B5EF4-FFF2-40B4-BE49-F238E27FC236}">
                <a16:creationId xmlns:a16="http://schemas.microsoft.com/office/drawing/2014/main" id="{DDBAC764-8A29-428E-A043-01626E82DB9C}"/>
              </a:ext>
            </a:extLst>
          </p:cNvPr>
          <p:cNvSpPr/>
          <p:nvPr/>
        </p:nvSpPr>
        <p:spPr>
          <a:xfrm rot="5400000">
            <a:off x="6623877" y="447491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: шеврон 26">
            <a:extLst>
              <a:ext uri="{FF2B5EF4-FFF2-40B4-BE49-F238E27FC236}">
                <a16:creationId xmlns:a16="http://schemas.microsoft.com/office/drawing/2014/main" id="{CD7E1E39-991B-4CC2-8F41-622894557A70}"/>
              </a:ext>
            </a:extLst>
          </p:cNvPr>
          <p:cNvSpPr/>
          <p:nvPr/>
        </p:nvSpPr>
        <p:spPr>
          <a:xfrm rot="5400000">
            <a:off x="7194414" y="447491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: шеврон 27">
            <a:extLst>
              <a:ext uri="{FF2B5EF4-FFF2-40B4-BE49-F238E27FC236}">
                <a16:creationId xmlns:a16="http://schemas.microsoft.com/office/drawing/2014/main" id="{58BE0CDC-38CF-418B-AD77-D5262324430F}"/>
              </a:ext>
            </a:extLst>
          </p:cNvPr>
          <p:cNvSpPr/>
          <p:nvPr/>
        </p:nvSpPr>
        <p:spPr>
          <a:xfrm rot="5400000">
            <a:off x="7764951" y="447491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: шеврон 28">
            <a:extLst>
              <a:ext uri="{FF2B5EF4-FFF2-40B4-BE49-F238E27FC236}">
                <a16:creationId xmlns:a16="http://schemas.microsoft.com/office/drawing/2014/main" id="{01947A41-C652-41BC-8949-860EF96A30F4}"/>
              </a:ext>
            </a:extLst>
          </p:cNvPr>
          <p:cNvSpPr/>
          <p:nvPr/>
        </p:nvSpPr>
        <p:spPr>
          <a:xfrm rot="5400000">
            <a:off x="8335488" y="447491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: шеврон 29">
            <a:extLst>
              <a:ext uri="{FF2B5EF4-FFF2-40B4-BE49-F238E27FC236}">
                <a16:creationId xmlns:a16="http://schemas.microsoft.com/office/drawing/2014/main" id="{C7F2E7E0-B408-4AFD-A3B9-B36215A54C5A}"/>
              </a:ext>
            </a:extLst>
          </p:cNvPr>
          <p:cNvSpPr/>
          <p:nvPr/>
        </p:nvSpPr>
        <p:spPr>
          <a:xfrm rot="5400000">
            <a:off x="8906024" y="447491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трелка: шеврон 30">
            <a:extLst>
              <a:ext uri="{FF2B5EF4-FFF2-40B4-BE49-F238E27FC236}">
                <a16:creationId xmlns:a16="http://schemas.microsoft.com/office/drawing/2014/main" id="{9499FC2D-DECD-4C1C-B4D3-7F342CF47093}"/>
              </a:ext>
            </a:extLst>
          </p:cNvPr>
          <p:cNvSpPr/>
          <p:nvPr/>
        </p:nvSpPr>
        <p:spPr>
          <a:xfrm rot="5400000">
            <a:off x="9476561" y="447491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Стрелка: шеврон 31">
            <a:extLst>
              <a:ext uri="{FF2B5EF4-FFF2-40B4-BE49-F238E27FC236}">
                <a16:creationId xmlns:a16="http://schemas.microsoft.com/office/drawing/2014/main" id="{62AFB757-4C7C-4FC2-846C-0AD09641E62E}"/>
              </a:ext>
            </a:extLst>
          </p:cNvPr>
          <p:cNvSpPr/>
          <p:nvPr/>
        </p:nvSpPr>
        <p:spPr>
          <a:xfrm rot="5400000">
            <a:off x="9476560" y="444417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Стрелка: шеврон 32">
            <a:extLst>
              <a:ext uri="{FF2B5EF4-FFF2-40B4-BE49-F238E27FC236}">
                <a16:creationId xmlns:a16="http://schemas.microsoft.com/office/drawing/2014/main" id="{BD69621B-ACC5-488F-B92A-B328FCED906E}"/>
              </a:ext>
            </a:extLst>
          </p:cNvPr>
          <p:cNvSpPr/>
          <p:nvPr/>
        </p:nvSpPr>
        <p:spPr>
          <a:xfrm rot="5400000">
            <a:off x="10047097" y="444417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: шеврон 33">
            <a:extLst>
              <a:ext uri="{FF2B5EF4-FFF2-40B4-BE49-F238E27FC236}">
                <a16:creationId xmlns:a16="http://schemas.microsoft.com/office/drawing/2014/main" id="{02008F28-2875-4232-BB2E-271FA7CF787D}"/>
              </a:ext>
            </a:extLst>
          </p:cNvPr>
          <p:cNvSpPr/>
          <p:nvPr/>
        </p:nvSpPr>
        <p:spPr>
          <a:xfrm rot="5400000">
            <a:off x="10617633" y="444417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: шеврон 34">
            <a:extLst>
              <a:ext uri="{FF2B5EF4-FFF2-40B4-BE49-F238E27FC236}">
                <a16:creationId xmlns:a16="http://schemas.microsoft.com/office/drawing/2014/main" id="{CA4C7D36-F11F-4A7E-AB63-0912E8F0F9F9}"/>
              </a:ext>
            </a:extLst>
          </p:cNvPr>
          <p:cNvSpPr/>
          <p:nvPr/>
        </p:nvSpPr>
        <p:spPr>
          <a:xfrm rot="5400000">
            <a:off x="11188170" y="444417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5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EA82E738-B97C-4270-8C7A-4D960912622D}"/>
              </a:ext>
            </a:extLst>
          </p:cNvPr>
          <p:cNvSpPr/>
          <p:nvPr/>
        </p:nvSpPr>
        <p:spPr>
          <a:xfrm>
            <a:off x="7049237" y="2543278"/>
            <a:ext cx="4439501" cy="753371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E742B"/>
              </a:solidFill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9201578F-E7C3-4889-878C-C2AD366DDF20}"/>
              </a:ext>
            </a:extLst>
          </p:cNvPr>
          <p:cNvSpPr/>
          <p:nvPr/>
        </p:nvSpPr>
        <p:spPr>
          <a:xfrm>
            <a:off x="2004228" y="4201699"/>
            <a:ext cx="4825401" cy="753371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E742B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2787E4D-CE5C-4140-8374-9A90C7F994AE}"/>
              </a:ext>
            </a:extLst>
          </p:cNvPr>
          <p:cNvSpPr/>
          <p:nvPr/>
        </p:nvSpPr>
        <p:spPr>
          <a:xfrm>
            <a:off x="596138" y="1718577"/>
            <a:ext cx="4439501" cy="753371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E742B"/>
              </a:solidFill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C991DA52-2975-4FBA-8975-23E7AE1FBDC2}"/>
              </a:ext>
            </a:extLst>
          </p:cNvPr>
          <p:cNvSpPr txBox="1">
            <a:spLocks/>
          </p:cNvSpPr>
          <p:nvPr/>
        </p:nvSpPr>
        <p:spPr>
          <a:xfrm>
            <a:off x="11488738" y="6277841"/>
            <a:ext cx="531812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6399EE-6E42-4BFE-BF2B-23883C3356AB}"/>
              </a:ext>
            </a:extLst>
          </p:cNvPr>
          <p:cNvSpPr/>
          <p:nvPr/>
        </p:nvSpPr>
        <p:spPr>
          <a:xfrm>
            <a:off x="730898" y="1712773"/>
            <a:ext cx="4071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ru-RU" sz="36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Федеральный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F88D53-F3EE-4F16-9C0E-42A7FB26195F}"/>
              </a:ext>
            </a:extLst>
          </p:cNvPr>
          <p:cNvSpPr/>
          <p:nvPr/>
        </p:nvSpPr>
        <p:spPr>
          <a:xfrm>
            <a:off x="7229622" y="2534137"/>
            <a:ext cx="4115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ru-RU" sz="36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Региональный уровень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09A7D30-B887-4792-A3F2-CD2378347198}"/>
              </a:ext>
            </a:extLst>
          </p:cNvPr>
          <p:cNvSpPr/>
          <p:nvPr/>
        </p:nvSpPr>
        <p:spPr>
          <a:xfrm>
            <a:off x="2192640" y="4209618"/>
            <a:ext cx="4506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ru-RU" sz="36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Муниципальный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5AB51D-1B4D-4C93-8A4B-CF40CD6F5A72}"/>
              </a:ext>
            </a:extLst>
          </p:cNvPr>
          <p:cNvSpPr/>
          <p:nvPr/>
        </p:nvSpPr>
        <p:spPr>
          <a:xfrm>
            <a:off x="596138" y="2670204"/>
            <a:ext cx="4890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Министерство просвещения Российской Федерации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B804CB-A43F-464B-A701-997AF2422D93}"/>
              </a:ext>
            </a:extLst>
          </p:cNvPr>
          <p:cNvSpPr/>
          <p:nvPr/>
        </p:nvSpPr>
        <p:spPr>
          <a:xfrm>
            <a:off x="596138" y="310673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/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ФГАОУ ДПО «Академия реализации государственной политики </a:t>
            </a:r>
          </a:p>
          <a:p>
            <a:pPr lvl="0" defTabSz="457200"/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и профессионального развития работников образования Министерства просвещения Российской Федерации»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6C45C5-491B-45C8-9791-FE10697D67DD}"/>
              </a:ext>
            </a:extLst>
          </p:cNvPr>
          <p:cNvSpPr/>
          <p:nvPr/>
        </p:nvSpPr>
        <p:spPr>
          <a:xfrm>
            <a:off x="6965228" y="3595764"/>
            <a:ext cx="43621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/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Министерство образования Республики Мордовия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E5078E7-C9B7-4BB9-8137-61BB88CE7870}"/>
              </a:ext>
            </a:extLst>
          </p:cNvPr>
          <p:cNvSpPr/>
          <p:nvPr/>
        </p:nvSpPr>
        <p:spPr>
          <a:xfrm>
            <a:off x="6829629" y="3933160"/>
            <a:ext cx="45590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/>
            <a:r>
              <a:rPr lang="ru-RU" sz="16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ГБУ ДПО РМ «ЦНППМ «ПЕДАГОГ 13.РУ»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125B3CC-A95F-49E6-9B81-FED7203E28CF}"/>
              </a:ext>
            </a:extLst>
          </p:cNvPr>
          <p:cNvSpPr/>
          <p:nvPr/>
        </p:nvSpPr>
        <p:spPr>
          <a:xfrm>
            <a:off x="2066658" y="5119479"/>
            <a:ext cx="5577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20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МУНИЦИПАЛЬНЫЕ МЕТОДИЧЕСКИЕ СЛУЖБЫ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42EA4C4-A6E5-4B35-96E3-CCD83DB212F0}"/>
              </a:ext>
            </a:extLst>
          </p:cNvPr>
          <p:cNvSpPr/>
          <p:nvPr/>
        </p:nvSpPr>
        <p:spPr>
          <a:xfrm>
            <a:off x="2066658" y="5538915"/>
            <a:ext cx="1856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Методический совет ОО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A93ABEC-20AD-4D4B-872C-5BC17A0FFB02}"/>
              </a:ext>
            </a:extLst>
          </p:cNvPr>
          <p:cNvSpPr/>
          <p:nvPr/>
        </p:nvSpPr>
        <p:spPr>
          <a:xfrm>
            <a:off x="2066658" y="5970064"/>
            <a:ext cx="4420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Методические объединения,</a:t>
            </a:r>
          </a:p>
          <a:p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профессиональные объединения педагогических работников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8162115-94C0-4967-BF22-9FBC4B2D5208}"/>
              </a:ext>
            </a:extLst>
          </p:cNvPr>
          <p:cNvSpPr/>
          <p:nvPr/>
        </p:nvSpPr>
        <p:spPr>
          <a:xfrm>
            <a:off x="6125244" y="1524037"/>
            <a:ext cx="5429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/>
            <a:r>
              <a:rPr lang="ru-RU" sz="2000" b="1" dirty="0">
                <a:solidFill>
                  <a:srgbClr val="5479A2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НАЦИОНАЛЬНАЯ СИСТЕМА ПРОФЕССИОНАЛЬНОГО РОСТА</a:t>
            </a:r>
          </a:p>
          <a:p>
            <a:pPr lvl="0" algn="r" defTabSz="457200"/>
            <a:r>
              <a:rPr lang="ru-RU" sz="2000" b="1" dirty="0">
                <a:solidFill>
                  <a:srgbClr val="5479A2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 ПЕДАГОГИЧЕСКИХ РАБОТНИКОВ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C0818E-D798-45D9-A967-C211A304880B}"/>
              </a:ext>
            </a:extLst>
          </p:cNvPr>
          <p:cNvSpPr/>
          <p:nvPr/>
        </p:nvSpPr>
        <p:spPr>
          <a:xfrm>
            <a:off x="8266071" y="4328959"/>
            <a:ext cx="36405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/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ГБУ РМ «ЦОКО – «Перспектива»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A48529D-603C-4BAE-812B-4CFDE392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699555" y="1850907"/>
            <a:ext cx="51192" cy="4933696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824796F-5BBF-44B3-AA6C-9B5EC8824633}"/>
              </a:ext>
            </a:extLst>
          </p:cNvPr>
          <p:cNvSpPr txBox="1">
            <a:spLocks/>
          </p:cNvSpPr>
          <p:nvPr/>
        </p:nvSpPr>
        <p:spPr>
          <a:xfrm>
            <a:off x="285422" y="295131"/>
            <a:ext cx="9274214" cy="926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EE742B"/>
                </a:solidFill>
                <a:latin typeface="Phenomena" panose="00000500000000000000" pitchFamily="50" charset="-52"/>
                <a:cs typeface="Arial" panose="020B0604020202020204" pitchFamily="34" charset="0"/>
              </a:rPr>
              <a:t>ЦЕНТР – </a:t>
            </a:r>
            <a:r>
              <a:rPr lang="ru-RU" sz="2000" b="1" dirty="0">
                <a:solidFill>
                  <a:srgbClr val="5479A2"/>
                </a:solidFill>
                <a:latin typeface="Phenomena" panose="00000500000000000000" pitchFamily="50" charset="-52"/>
                <a:cs typeface="Arial" panose="020B0604020202020204" pitchFamily="34" charset="0"/>
              </a:rPr>
              <a:t>элемент единой федеральной системы научно-методического сопровождения педагогических работников и управленческих кадров</a:t>
            </a:r>
          </a:p>
        </p:txBody>
      </p:sp>
      <p:sp>
        <p:nvSpPr>
          <p:cNvPr id="38" name="Шеврон 1">
            <a:extLst>
              <a:ext uri="{FF2B5EF4-FFF2-40B4-BE49-F238E27FC236}">
                <a16:creationId xmlns:a16="http://schemas.microsoft.com/office/drawing/2014/main" id="{4AC1D10C-8AC8-4F2D-A0E9-3D1178D22BE4}"/>
              </a:ext>
            </a:extLst>
          </p:cNvPr>
          <p:cNvSpPr/>
          <p:nvPr/>
        </p:nvSpPr>
        <p:spPr>
          <a:xfrm rot="5400000">
            <a:off x="10054297" y="-1134541"/>
            <a:ext cx="1178420" cy="3096986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Шеврон 1">
            <a:extLst>
              <a:ext uri="{FF2B5EF4-FFF2-40B4-BE49-F238E27FC236}">
                <a16:creationId xmlns:a16="http://schemas.microsoft.com/office/drawing/2014/main" id="{D0B222E4-0B20-4C88-BA38-A31A14631DB7}"/>
              </a:ext>
            </a:extLst>
          </p:cNvPr>
          <p:cNvSpPr/>
          <p:nvPr/>
        </p:nvSpPr>
        <p:spPr>
          <a:xfrm rot="5400000">
            <a:off x="10054297" y="-1504437"/>
            <a:ext cx="1178420" cy="3096986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B9F841C3-3D0A-485D-89AB-693E7C088B0A}"/>
              </a:ext>
            </a:extLst>
          </p:cNvPr>
          <p:cNvSpPr/>
          <p:nvPr/>
        </p:nvSpPr>
        <p:spPr>
          <a:xfrm rot="5400000">
            <a:off x="385783" y="2167603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пятиугольник 22">
            <a:extLst>
              <a:ext uri="{FF2B5EF4-FFF2-40B4-BE49-F238E27FC236}">
                <a16:creationId xmlns:a16="http://schemas.microsoft.com/office/drawing/2014/main" id="{DA0E94F9-80A5-4E84-BEFE-ED98793C810C}"/>
              </a:ext>
            </a:extLst>
          </p:cNvPr>
          <p:cNvSpPr/>
          <p:nvPr/>
        </p:nvSpPr>
        <p:spPr>
          <a:xfrm>
            <a:off x="178976" y="2763204"/>
            <a:ext cx="413614" cy="121775"/>
          </a:xfrm>
          <a:prstGeom prst="homePlate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пятиугольник 39">
            <a:extLst>
              <a:ext uri="{FF2B5EF4-FFF2-40B4-BE49-F238E27FC236}">
                <a16:creationId xmlns:a16="http://schemas.microsoft.com/office/drawing/2014/main" id="{F25AD342-A07A-4243-848E-24E4BE47198B}"/>
              </a:ext>
            </a:extLst>
          </p:cNvPr>
          <p:cNvSpPr/>
          <p:nvPr/>
        </p:nvSpPr>
        <p:spPr>
          <a:xfrm>
            <a:off x="181236" y="3185271"/>
            <a:ext cx="413614" cy="121775"/>
          </a:xfrm>
          <a:prstGeom prst="homePlate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еврон 1">
            <a:extLst>
              <a:ext uri="{FF2B5EF4-FFF2-40B4-BE49-F238E27FC236}">
                <a16:creationId xmlns:a16="http://schemas.microsoft.com/office/drawing/2014/main" id="{F319416B-529B-4149-8660-CBB4EFDEAA99}"/>
              </a:ext>
            </a:extLst>
          </p:cNvPr>
          <p:cNvSpPr/>
          <p:nvPr/>
        </p:nvSpPr>
        <p:spPr>
          <a:xfrm rot="5400000">
            <a:off x="10346159" y="355470"/>
            <a:ext cx="592399" cy="1556875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Стрелка: шеврон 43">
            <a:extLst>
              <a:ext uri="{FF2B5EF4-FFF2-40B4-BE49-F238E27FC236}">
                <a16:creationId xmlns:a16="http://schemas.microsoft.com/office/drawing/2014/main" id="{4FCF0C3F-D335-4439-B2A3-2F62DDA24FE7}"/>
              </a:ext>
            </a:extLst>
          </p:cNvPr>
          <p:cNvSpPr/>
          <p:nvPr/>
        </p:nvSpPr>
        <p:spPr>
          <a:xfrm rot="5400000">
            <a:off x="1793873" y="4649971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Стрелка: шеврон 44">
            <a:extLst>
              <a:ext uri="{FF2B5EF4-FFF2-40B4-BE49-F238E27FC236}">
                <a16:creationId xmlns:a16="http://schemas.microsoft.com/office/drawing/2014/main" id="{FAC09099-227B-46B0-8315-B5350250480C}"/>
              </a:ext>
            </a:extLst>
          </p:cNvPr>
          <p:cNvSpPr/>
          <p:nvPr/>
        </p:nvSpPr>
        <p:spPr>
          <a:xfrm rot="5400000">
            <a:off x="6837594" y="2999023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Стрелка: пятиугольник 46">
            <a:extLst>
              <a:ext uri="{FF2B5EF4-FFF2-40B4-BE49-F238E27FC236}">
                <a16:creationId xmlns:a16="http://schemas.microsoft.com/office/drawing/2014/main" id="{165580A5-0908-4144-8A9F-AF49AD1CFEA4}"/>
              </a:ext>
            </a:extLst>
          </p:cNvPr>
          <p:cNvSpPr/>
          <p:nvPr/>
        </p:nvSpPr>
        <p:spPr>
          <a:xfrm>
            <a:off x="0" y="5631915"/>
            <a:ext cx="2000680" cy="121775"/>
          </a:xfrm>
          <a:prstGeom prst="homePlate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: пятиугольник 47">
            <a:extLst>
              <a:ext uri="{FF2B5EF4-FFF2-40B4-BE49-F238E27FC236}">
                <a16:creationId xmlns:a16="http://schemas.microsoft.com/office/drawing/2014/main" id="{19638CD4-0237-459A-BF03-0BF2466BD378}"/>
              </a:ext>
            </a:extLst>
          </p:cNvPr>
          <p:cNvSpPr/>
          <p:nvPr/>
        </p:nvSpPr>
        <p:spPr>
          <a:xfrm>
            <a:off x="-3548" y="6063064"/>
            <a:ext cx="2004228" cy="121775"/>
          </a:xfrm>
          <a:prstGeom prst="homePlate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: пятиугольник 49">
            <a:extLst>
              <a:ext uri="{FF2B5EF4-FFF2-40B4-BE49-F238E27FC236}">
                <a16:creationId xmlns:a16="http://schemas.microsoft.com/office/drawing/2014/main" id="{72102327-0D46-49A5-BEF2-E0BBF001783D}"/>
              </a:ext>
            </a:extLst>
          </p:cNvPr>
          <p:cNvSpPr/>
          <p:nvPr/>
        </p:nvSpPr>
        <p:spPr>
          <a:xfrm rot="10800000">
            <a:off x="11420796" y="3688192"/>
            <a:ext cx="771204" cy="106211"/>
          </a:xfrm>
          <a:prstGeom prst="homePlate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: пятиугольник 50">
            <a:extLst>
              <a:ext uri="{FF2B5EF4-FFF2-40B4-BE49-F238E27FC236}">
                <a16:creationId xmlns:a16="http://schemas.microsoft.com/office/drawing/2014/main" id="{0CAF2DD1-FB6C-48E0-9FC3-C56110469717}"/>
              </a:ext>
            </a:extLst>
          </p:cNvPr>
          <p:cNvSpPr/>
          <p:nvPr/>
        </p:nvSpPr>
        <p:spPr>
          <a:xfrm rot="10800000">
            <a:off x="11420795" y="4023150"/>
            <a:ext cx="771204" cy="106211"/>
          </a:xfrm>
          <a:prstGeom prst="homePlate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Капля 51">
            <a:extLst>
              <a:ext uri="{FF2B5EF4-FFF2-40B4-BE49-F238E27FC236}">
                <a16:creationId xmlns:a16="http://schemas.microsoft.com/office/drawing/2014/main" id="{65092133-583E-4AA9-AD65-5F606CF3FA96}"/>
              </a:ext>
            </a:extLst>
          </p:cNvPr>
          <p:cNvSpPr/>
          <p:nvPr/>
        </p:nvSpPr>
        <p:spPr>
          <a:xfrm>
            <a:off x="1012374" y="4507501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апля 52">
            <a:extLst>
              <a:ext uri="{FF2B5EF4-FFF2-40B4-BE49-F238E27FC236}">
                <a16:creationId xmlns:a16="http://schemas.microsoft.com/office/drawing/2014/main" id="{46DBB1F7-E3BB-4237-B365-3AADB10C19D2}"/>
              </a:ext>
            </a:extLst>
          </p:cNvPr>
          <p:cNvSpPr/>
          <p:nvPr/>
        </p:nvSpPr>
        <p:spPr>
          <a:xfrm rot="5400000">
            <a:off x="1012374" y="3894857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Капля 53">
            <a:extLst>
              <a:ext uri="{FF2B5EF4-FFF2-40B4-BE49-F238E27FC236}">
                <a16:creationId xmlns:a16="http://schemas.microsoft.com/office/drawing/2014/main" id="{7D427811-9F5A-4DC0-803C-888EF0272519}"/>
              </a:ext>
            </a:extLst>
          </p:cNvPr>
          <p:cNvSpPr/>
          <p:nvPr/>
        </p:nvSpPr>
        <p:spPr>
          <a:xfrm rot="2700000">
            <a:off x="402059" y="4197698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D2AEBA-09F1-4DDC-9DE2-482DB3AD7C1D}"/>
              </a:ext>
            </a:extLst>
          </p:cNvPr>
          <p:cNvSpPr/>
          <p:nvPr/>
        </p:nvSpPr>
        <p:spPr>
          <a:xfrm>
            <a:off x="9824604" y="4618551"/>
            <a:ext cx="2244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МГПУ им. М.Е. </a:t>
            </a:r>
            <a:r>
              <a:rPr lang="ru-RU" sz="1400" b="1" dirty="0" err="1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Евсевьева</a:t>
            </a:r>
            <a:endParaRPr lang="ru-RU" sz="1400" b="1" dirty="0">
              <a:solidFill>
                <a:srgbClr val="333958"/>
              </a:solidFill>
              <a:latin typeface="Phenomena" panose="00000500000000000000" pitchFamily="50" charset="-52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A01AA6-87FB-421F-95F9-4CACF5B26ADE}"/>
              </a:ext>
            </a:extLst>
          </p:cNvPr>
          <p:cNvSpPr/>
          <p:nvPr/>
        </p:nvSpPr>
        <p:spPr>
          <a:xfrm>
            <a:off x="8405867" y="4866855"/>
            <a:ext cx="3467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ГБПОУ РМ </a:t>
            </a:r>
            <a:r>
              <a:rPr lang="ru-RU" sz="1400" b="1" dirty="0" err="1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Ичалковский</a:t>
            </a:r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 педагогический колледж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6CC512-DE24-46AF-B102-908FED470677}"/>
              </a:ext>
            </a:extLst>
          </p:cNvPr>
          <p:cNvSpPr/>
          <p:nvPr/>
        </p:nvSpPr>
        <p:spPr>
          <a:xfrm>
            <a:off x="8029161" y="5108934"/>
            <a:ext cx="3844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ГБПОУ РМ </a:t>
            </a:r>
            <a:r>
              <a:rPr lang="ru-RU" sz="1400" b="1" dirty="0" err="1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Зубово</a:t>
            </a:r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-Полянский педагогический колледж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7668605-F4D3-4C3B-B8F2-AF4E726F8E57}"/>
              </a:ext>
            </a:extLst>
          </p:cNvPr>
          <p:cNvSpPr/>
          <p:nvPr/>
        </p:nvSpPr>
        <p:spPr>
          <a:xfrm>
            <a:off x="8135444" y="4328959"/>
            <a:ext cx="545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РУМО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9E47995-195E-4B2C-B300-132EBAB4A727}"/>
              </a:ext>
            </a:extLst>
          </p:cNvPr>
          <p:cNvSpPr/>
          <p:nvPr/>
        </p:nvSpPr>
        <p:spPr>
          <a:xfrm>
            <a:off x="8129599" y="4581969"/>
            <a:ext cx="421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РЭС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36256C8-9F4F-4C15-A32B-814F3DC91361}"/>
              </a:ext>
            </a:extLst>
          </p:cNvPr>
          <p:cNvSpPr/>
          <p:nvPr/>
        </p:nvSpPr>
        <p:spPr>
          <a:xfrm>
            <a:off x="10173301" y="5374923"/>
            <a:ext cx="1681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Наставнический центр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5345C36-E380-4CD9-8F27-C2CFB4BE6A06}"/>
              </a:ext>
            </a:extLst>
          </p:cNvPr>
          <p:cNvSpPr/>
          <p:nvPr/>
        </p:nvSpPr>
        <p:spPr>
          <a:xfrm>
            <a:off x="9322725" y="5621812"/>
            <a:ext cx="2583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Региональный методический актив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59830A6-5C20-4236-864D-879E7B30A91E}"/>
              </a:ext>
            </a:extLst>
          </p:cNvPr>
          <p:cNvSpPr/>
          <p:nvPr/>
        </p:nvSpPr>
        <p:spPr>
          <a:xfrm>
            <a:off x="11414026" y="5868701"/>
            <a:ext cx="441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НКО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923EE13-2EAF-4705-B19E-5932039FD732}"/>
              </a:ext>
            </a:extLst>
          </p:cNvPr>
          <p:cNvSpPr/>
          <p:nvPr/>
        </p:nvSpPr>
        <p:spPr>
          <a:xfrm>
            <a:off x="9061618" y="6073271"/>
            <a:ext cx="2844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Региональные предметные ассоциации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D0AF0CF-D6DC-482B-8A50-87234E73FFB7}"/>
              </a:ext>
            </a:extLst>
          </p:cNvPr>
          <p:cNvSpPr/>
          <p:nvPr/>
        </p:nvSpPr>
        <p:spPr>
          <a:xfrm>
            <a:off x="9429508" y="6299850"/>
            <a:ext cx="2425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333958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Сетевые предметные сообщества</a:t>
            </a:r>
          </a:p>
        </p:txBody>
      </p:sp>
      <p:sp>
        <p:nvSpPr>
          <p:cNvPr id="55" name="Капля 54">
            <a:extLst>
              <a:ext uri="{FF2B5EF4-FFF2-40B4-BE49-F238E27FC236}">
                <a16:creationId xmlns:a16="http://schemas.microsoft.com/office/drawing/2014/main" id="{BA496CEF-A523-408E-BC41-0E31D31659D3}"/>
              </a:ext>
            </a:extLst>
          </p:cNvPr>
          <p:cNvSpPr/>
          <p:nvPr/>
        </p:nvSpPr>
        <p:spPr>
          <a:xfrm rot="13500000">
            <a:off x="11904780" y="4427787"/>
            <a:ext cx="151122" cy="151122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Капля 55">
            <a:extLst>
              <a:ext uri="{FF2B5EF4-FFF2-40B4-BE49-F238E27FC236}">
                <a16:creationId xmlns:a16="http://schemas.microsoft.com/office/drawing/2014/main" id="{F720ABC0-AB62-400C-8ED9-151D1F8CF78E}"/>
              </a:ext>
            </a:extLst>
          </p:cNvPr>
          <p:cNvSpPr/>
          <p:nvPr/>
        </p:nvSpPr>
        <p:spPr>
          <a:xfrm rot="13500000">
            <a:off x="11904781" y="4758087"/>
            <a:ext cx="151122" cy="151122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апля 56">
            <a:extLst>
              <a:ext uri="{FF2B5EF4-FFF2-40B4-BE49-F238E27FC236}">
                <a16:creationId xmlns:a16="http://schemas.microsoft.com/office/drawing/2014/main" id="{EF936DE7-5955-4B65-9BBA-19FABAC4772C}"/>
              </a:ext>
            </a:extLst>
          </p:cNvPr>
          <p:cNvSpPr/>
          <p:nvPr/>
        </p:nvSpPr>
        <p:spPr>
          <a:xfrm rot="13500000">
            <a:off x="11904779" y="4973183"/>
            <a:ext cx="151122" cy="151122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Капля 57">
            <a:extLst>
              <a:ext uri="{FF2B5EF4-FFF2-40B4-BE49-F238E27FC236}">
                <a16:creationId xmlns:a16="http://schemas.microsoft.com/office/drawing/2014/main" id="{09F63A62-B129-40C5-8BC5-075660383434}"/>
              </a:ext>
            </a:extLst>
          </p:cNvPr>
          <p:cNvSpPr/>
          <p:nvPr/>
        </p:nvSpPr>
        <p:spPr>
          <a:xfrm rot="13500000">
            <a:off x="11904779" y="5217603"/>
            <a:ext cx="151122" cy="151122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Капля 61">
            <a:extLst>
              <a:ext uri="{FF2B5EF4-FFF2-40B4-BE49-F238E27FC236}">
                <a16:creationId xmlns:a16="http://schemas.microsoft.com/office/drawing/2014/main" id="{E203D492-B33A-4E03-AD42-16D2A8E8BAB0}"/>
              </a:ext>
            </a:extLst>
          </p:cNvPr>
          <p:cNvSpPr/>
          <p:nvPr/>
        </p:nvSpPr>
        <p:spPr>
          <a:xfrm rot="13500000">
            <a:off x="11904779" y="5465961"/>
            <a:ext cx="151122" cy="151122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апля 62">
            <a:extLst>
              <a:ext uri="{FF2B5EF4-FFF2-40B4-BE49-F238E27FC236}">
                <a16:creationId xmlns:a16="http://schemas.microsoft.com/office/drawing/2014/main" id="{9CDF427C-F610-4604-B084-309BDBAD5F4D}"/>
              </a:ext>
            </a:extLst>
          </p:cNvPr>
          <p:cNvSpPr/>
          <p:nvPr/>
        </p:nvSpPr>
        <p:spPr>
          <a:xfrm rot="13500000">
            <a:off x="11904781" y="5728565"/>
            <a:ext cx="151122" cy="151122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Капля 63">
            <a:extLst>
              <a:ext uri="{FF2B5EF4-FFF2-40B4-BE49-F238E27FC236}">
                <a16:creationId xmlns:a16="http://schemas.microsoft.com/office/drawing/2014/main" id="{A45A7DAB-76D6-4745-A52B-7379FC07215D}"/>
              </a:ext>
            </a:extLst>
          </p:cNvPr>
          <p:cNvSpPr/>
          <p:nvPr/>
        </p:nvSpPr>
        <p:spPr>
          <a:xfrm rot="13500000">
            <a:off x="11906670" y="5962181"/>
            <a:ext cx="151122" cy="151122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апля 64">
            <a:extLst>
              <a:ext uri="{FF2B5EF4-FFF2-40B4-BE49-F238E27FC236}">
                <a16:creationId xmlns:a16="http://schemas.microsoft.com/office/drawing/2014/main" id="{62D6B1F4-F345-42D4-85EE-128CD0686FC0}"/>
              </a:ext>
            </a:extLst>
          </p:cNvPr>
          <p:cNvSpPr/>
          <p:nvPr/>
        </p:nvSpPr>
        <p:spPr>
          <a:xfrm rot="13500000">
            <a:off x="11904778" y="6189692"/>
            <a:ext cx="151122" cy="151122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Капля 65">
            <a:extLst>
              <a:ext uri="{FF2B5EF4-FFF2-40B4-BE49-F238E27FC236}">
                <a16:creationId xmlns:a16="http://schemas.microsoft.com/office/drawing/2014/main" id="{07D2D897-D4C6-4382-9999-B9BD01B7A8F0}"/>
              </a:ext>
            </a:extLst>
          </p:cNvPr>
          <p:cNvSpPr/>
          <p:nvPr/>
        </p:nvSpPr>
        <p:spPr>
          <a:xfrm rot="13500000">
            <a:off x="11903074" y="6403871"/>
            <a:ext cx="151122" cy="151122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Капля 67">
            <a:extLst>
              <a:ext uri="{FF2B5EF4-FFF2-40B4-BE49-F238E27FC236}">
                <a16:creationId xmlns:a16="http://schemas.microsoft.com/office/drawing/2014/main" id="{17B6F501-6D93-407F-AADB-8B46A7138C17}"/>
              </a:ext>
            </a:extLst>
          </p:cNvPr>
          <p:cNvSpPr/>
          <p:nvPr/>
        </p:nvSpPr>
        <p:spPr>
          <a:xfrm rot="2700000">
            <a:off x="7954375" y="4414483"/>
            <a:ext cx="151122" cy="151122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апля 68">
            <a:extLst>
              <a:ext uri="{FF2B5EF4-FFF2-40B4-BE49-F238E27FC236}">
                <a16:creationId xmlns:a16="http://schemas.microsoft.com/office/drawing/2014/main" id="{026412A2-22BC-442A-9CCB-2E8DB388D6B0}"/>
              </a:ext>
            </a:extLst>
          </p:cNvPr>
          <p:cNvSpPr/>
          <p:nvPr/>
        </p:nvSpPr>
        <p:spPr>
          <a:xfrm rot="2700000">
            <a:off x="7954374" y="4670770"/>
            <a:ext cx="151122" cy="151122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7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AE2EE6-92D5-4D87-B61E-894E651217AC}"/>
              </a:ext>
            </a:extLst>
          </p:cNvPr>
          <p:cNvSpPr/>
          <p:nvPr/>
        </p:nvSpPr>
        <p:spPr>
          <a:xfrm>
            <a:off x="0" y="341007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9" lvl="0" algn="ctr">
              <a:spcBef>
                <a:spcPts val="67"/>
              </a:spcBef>
              <a:defRPr/>
            </a:pPr>
            <a:r>
              <a:rPr lang="ru-RU" sz="2400" b="1" spc="-88" dirty="0">
                <a:solidFill>
                  <a:srgbClr val="5479A2"/>
                </a:solidFill>
                <a:latin typeface="Phenomena" panose="00000500000000000000" pitchFamily="50" charset="-52"/>
                <a:cs typeface="Arial" panose="020B0604020202020204" pitchFamily="34" charset="0"/>
              </a:rPr>
              <a:t>Результаты деятельности ЦНППМ «Педагог 13.ру» как субъекта РС НМС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E79017-9CCD-4936-8077-7976D09D390A}"/>
              </a:ext>
            </a:extLst>
          </p:cNvPr>
          <p:cNvSpPr/>
          <p:nvPr/>
        </p:nvSpPr>
        <p:spPr>
          <a:xfrm>
            <a:off x="2488022" y="2913623"/>
            <a:ext cx="3179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педагогических работников и управленческих кадров ОО РМ 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88FBBF3-6612-4A1E-ABC9-F4894BD188B3}"/>
              </a:ext>
            </a:extLst>
          </p:cNvPr>
          <p:cNvSpPr/>
          <p:nvPr/>
        </p:nvSpPr>
        <p:spPr>
          <a:xfrm>
            <a:off x="10024764" y="3276438"/>
            <a:ext cx="1396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EE742B"/>
                </a:solidFill>
                <a:latin typeface="Phenomena Black" panose="00000A00000000000000" pitchFamily="50" charset="-52"/>
                <a:ea typeface="Calibri" panose="020F0502020204030204" pitchFamily="34" charset="0"/>
              </a:rPr>
              <a:t>6786 </a:t>
            </a:r>
            <a:endParaRPr lang="ru-RU" sz="4000" dirty="0">
              <a:solidFill>
                <a:srgbClr val="EE742B"/>
              </a:solidFill>
              <a:latin typeface="Phenomena Black" panose="00000A00000000000000" pitchFamily="50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BE79F5-F7D0-403B-98A2-E3172C8D9F57}"/>
              </a:ext>
            </a:extLst>
          </p:cNvPr>
          <p:cNvSpPr/>
          <p:nvPr/>
        </p:nvSpPr>
        <p:spPr>
          <a:xfrm>
            <a:off x="11012581" y="2304641"/>
            <a:ext cx="1396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человек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98E7562-62DD-4171-807F-BD85F8C805FF}"/>
              </a:ext>
            </a:extLst>
          </p:cNvPr>
          <p:cNvSpPr/>
          <p:nvPr/>
        </p:nvSpPr>
        <p:spPr>
          <a:xfrm>
            <a:off x="10027820" y="2031422"/>
            <a:ext cx="1396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EE742B"/>
                </a:solidFill>
                <a:latin typeface="Phenomena Black" panose="00000A00000000000000" pitchFamily="50" charset="-52"/>
                <a:ea typeface="Calibri" panose="020F0502020204030204" pitchFamily="34" charset="0"/>
              </a:rPr>
              <a:t>1945 </a:t>
            </a:r>
            <a:endParaRPr lang="ru-RU" sz="4000" dirty="0">
              <a:solidFill>
                <a:srgbClr val="EE742B"/>
              </a:solidFill>
              <a:latin typeface="Phenomena Black" panose="00000A00000000000000" pitchFamily="50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23C83C3-E7A3-4C46-8E00-1A8144D9D3A8}"/>
              </a:ext>
            </a:extLst>
          </p:cNvPr>
          <p:cNvSpPr/>
          <p:nvPr/>
        </p:nvSpPr>
        <p:spPr>
          <a:xfrm>
            <a:off x="451931" y="4445367"/>
            <a:ext cx="4501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E742B"/>
                </a:solidFill>
                <a:latin typeface="Phenomena" panose="00000500000000000000" pitchFamily="50" charset="-52"/>
              </a:rPr>
              <a:t>ДПП повышения квалификации и профессиональной переподготовки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1E668B3-1F0D-46A1-BDBC-3C72A4DEDB63}"/>
              </a:ext>
            </a:extLst>
          </p:cNvPr>
          <p:cNvSpPr/>
          <p:nvPr/>
        </p:nvSpPr>
        <p:spPr>
          <a:xfrm>
            <a:off x="451931" y="3431590"/>
            <a:ext cx="1396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rgbClr val="5479A2"/>
                </a:solidFill>
                <a:latin typeface="Phenomena Black" panose="00000A00000000000000" pitchFamily="50" charset="-52"/>
                <a:ea typeface="Calibri" panose="020F0502020204030204" pitchFamily="34" charset="0"/>
              </a:rPr>
              <a:t>63</a:t>
            </a:r>
            <a:r>
              <a:rPr lang="ru-RU" sz="4000" dirty="0">
                <a:solidFill>
                  <a:srgbClr val="EE742B"/>
                </a:solidFill>
                <a:latin typeface="Phenomena Black" panose="00000A00000000000000" pitchFamily="50" charset="-52"/>
                <a:ea typeface="Calibri" panose="020F0502020204030204" pitchFamily="34" charset="0"/>
              </a:rPr>
              <a:t> </a:t>
            </a:r>
            <a:endParaRPr lang="ru-RU" sz="4000" dirty="0">
              <a:solidFill>
                <a:srgbClr val="EE742B"/>
              </a:solidFill>
              <a:latin typeface="Phenomena Black" panose="00000A00000000000000" pitchFamily="50" charset="-52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561D8F-EB6A-4D05-8F69-7DB57F349ACF}"/>
              </a:ext>
            </a:extLst>
          </p:cNvPr>
          <p:cNvSpPr/>
          <p:nvPr/>
        </p:nvSpPr>
        <p:spPr>
          <a:xfrm>
            <a:off x="756136" y="1502416"/>
            <a:ext cx="3996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5479A2"/>
                </a:solidFill>
                <a:latin typeface="Phenomena" panose="00000500000000000000" pitchFamily="50" charset="-52"/>
                <a:ea typeface="Calibri" panose="020F0502020204030204" pitchFamily="34" charset="0"/>
              </a:rPr>
              <a:t>Обучено в 2022 году: </a:t>
            </a:r>
            <a:endParaRPr lang="ru-RU" sz="4000" dirty="0">
              <a:solidFill>
                <a:srgbClr val="5479A2"/>
              </a:solidFill>
              <a:latin typeface="Phenomena" panose="00000500000000000000" pitchFamily="50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68D6694-9F16-4A4D-B37A-8AB6E8D55A74}"/>
              </a:ext>
            </a:extLst>
          </p:cNvPr>
          <p:cNvSpPr/>
          <p:nvPr/>
        </p:nvSpPr>
        <p:spPr>
          <a:xfrm>
            <a:off x="0" y="986270"/>
            <a:ext cx="12192000" cy="294524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>
            <a:extLst>
              <a:ext uri="{FF2B5EF4-FFF2-40B4-BE49-F238E27FC236}">
                <a16:creationId xmlns:a16="http://schemas.microsoft.com/office/drawing/2014/main" id="{ADE46946-1F02-48EC-8A67-E1DA3E953879}"/>
              </a:ext>
            </a:extLst>
          </p:cNvPr>
          <p:cNvSpPr/>
          <p:nvPr/>
        </p:nvSpPr>
        <p:spPr>
          <a:xfrm rot="2700000">
            <a:off x="1416287" y="278342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>
            <a:extLst>
              <a:ext uri="{FF2B5EF4-FFF2-40B4-BE49-F238E27FC236}">
                <a16:creationId xmlns:a16="http://schemas.microsoft.com/office/drawing/2014/main" id="{60179727-758F-454C-912F-8267F9FD9A8C}"/>
              </a:ext>
            </a:extLst>
          </p:cNvPr>
          <p:cNvSpPr/>
          <p:nvPr/>
        </p:nvSpPr>
        <p:spPr>
          <a:xfrm rot="13500000">
            <a:off x="10332762" y="284368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E7C2B71-A932-44CC-BDB8-B54966B7CAA8}"/>
              </a:ext>
            </a:extLst>
          </p:cNvPr>
          <p:cNvSpPr/>
          <p:nvPr/>
        </p:nvSpPr>
        <p:spPr>
          <a:xfrm>
            <a:off x="1299648" y="2368388"/>
            <a:ext cx="2344262" cy="536788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Phenomena Black" panose="00000A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8731</a:t>
            </a:r>
          </a:p>
        </p:txBody>
      </p:sp>
      <p:sp>
        <p:nvSpPr>
          <p:cNvPr id="17" name="Шеврон 1">
            <a:extLst>
              <a:ext uri="{FF2B5EF4-FFF2-40B4-BE49-F238E27FC236}">
                <a16:creationId xmlns:a16="http://schemas.microsoft.com/office/drawing/2014/main" id="{330FB36C-BB16-453F-80FB-CF8843720E3C}"/>
              </a:ext>
            </a:extLst>
          </p:cNvPr>
          <p:cNvSpPr/>
          <p:nvPr/>
        </p:nvSpPr>
        <p:spPr>
          <a:xfrm>
            <a:off x="6023821" y="1545765"/>
            <a:ext cx="1135207" cy="2983419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Шеврон 1">
            <a:extLst>
              <a:ext uri="{FF2B5EF4-FFF2-40B4-BE49-F238E27FC236}">
                <a16:creationId xmlns:a16="http://schemas.microsoft.com/office/drawing/2014/main" id="{F7950582-B7B7-434D-AF50-F88FB946F7B9}"/>
              </a:ext>
            </a:extLst>
          </p:cNvPr>
          <p:cNvSpPr/>
          <p:nvPr/>
        </p:nvSpPr>
        <p:spPr>
          <a:xfrm>
            <a:off x="6581828" y="1541974"/>
            <a:ext cx="1135207" cy="2983419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Шеврон 1">
            <a:extLst>
              <a:ext uri="{FF2B5EF4-FFF2-40B4-BE49-F238E27FC236}">
                <a16:creationId xmlns:a16="http://schemas.microsoft.com/office/drawing/2014/main" id="{A1AB7C26-0892-40BA-A172-36DA7C345B39}"/>
              </a:ext>
            </a:extLst>
          </p:cNvPr>
          <p:cNvSpPr/>
          <p:nvPr/>
        </p:nvSpPr>
        <p:spPr>
          <a:xfrm>
            <a:off x="5680199" y="2283790"/>
            <a:ext cx="570676" cy="1499785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6CC5BE9-039E-42BA-8101-FCC4A328B9F0}"/>
              </a:ext>
            </a:extLst>
          </p:cNvPr>
          <p:cNvSpPr/>
          <p:nvPr/>
        </p:nvSpPr>
        <p:spPr>
          <a:xfrm>
            <a:off x="11012581" y="3445715"/>
            <a:ext cx="1396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человек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122105-A464-4905-BEFA-EBFE9F7FB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09" y="1655637"/>
            <a:ext cx="847734" cy="9811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C194982-9EE5-4F3D-9788-1BCC823F7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14" y="3566346"/>
            <a:ext cx="1924924" cy="29452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EE3AA74-D810-46A1-B057-4717C2E6E868}"/>
              </a:ext>
            </a:extLst>
          </p:cNvPr>
          <p:cNvSpPr/>
          <p:nvPr/>
        </p:nvSpPr>
        <p:spPr>
          <a:xfrm>
            <a:off x="8061278" y="2956788"/>
            <a:ext cx="3757683" cy="45719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шеврон 25">
            <a:extLst>
              <a:ext uri="{FF2B5EF4-FFF2-40B4-BE49-F238E27FC236}">
                <a16:creationId xmlns:a16="http://schemas.microsoft.com/office/drawing/2014/main" id="{83A7B794-3F72-44C2-B724-27F1C0CB1F16}"/>
              </a:ext>
            </a:extLst>
          </p:cNvPr>
          <p:cNvSpPr/>
          <p:nvPr/>
        </p:nvSpPr>
        <p:spPr>
          <a:xfrm>
            <a:off x="2011555" y="5140273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840B527-8F3E-4192-99EA-903DF8702351}"/>
              </a:ext>
            </a:extLst>
          </p:cNvPr>
          <p:cNvSpPr/>
          <p:nvPr/>
        </p:nvSpPr>
        <p:spPr>
          <a:xfrm>
            <a:off x="2525416" y="4684909"/>
            <a:ext cx="699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rgbClr val="5479A2"/>
                </a:solidFill>
                <a:latin typeface="Phenomena Black" panose="00000A00000000000000" pitchFamily="50" charset="-52"/>
                <a:ea typeface="Calibri" panose="020F0502020204030204" pitchFamily="34" charset="0"/>
              </a:rPr>
              <a:t>11</a:t>
            </a:r>
            <a:r>
              <a:rPr lang="ru-RU" sz="4000" dirty="0">
                <a:solidFill>
                  <a:srgbClr val="EE742B"/>
                </a:solidFill>
                <a:latin typeface="Phenomena Black" panose="00000A00000000000000" pitchFamily="50" charset="-52"/>
                <a:ea typeface="Calibri" panose="020F0502020204030204" pitchFamily="34" charset="0"/>
              </a:rPr>
              <a:t> </a:t>
            </a:r>
            <a:endParaRPr lang="ru-RU" sz="4000" dirty="0">
              <a:solidFill>
                <a:srgbClr val="EE742B"/>
              </a:solidFill>
              <a:latin typeface="Phenomena Black" panose="00000A00000000000000" pitchFamily="50" charset="-52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C2F7564-F3D6-47D7-9AF7-9563608E15E7}"/>
              </a:ext>
            </a:extLst>
          </p:cNvPr>
          <p:cNvSpPr/>
          <p:nvPr/>
        </p:nvSpPr>
        <p:spPr>
          <a:xfrm>
            <a:off x="3150476" y="5027462"/>
            <a:ext cx="3573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EE742B"/>
                </a:solidFill>
                <a:latin typeface="Phenomena" panose="00000500000000000000" pitchFamily="50" charset="-52"/>
              </a:rPr>
              <a:t>ДПП повышения квалификации включены </a:t>
            </a:r>
          </a:p>
          <a:p>
            <a:r>
              <a:rPr lang="ru-RU" dirty="0">
                <a:solidFill>
                  <a:srgbClr val="EE742B"/>
                </a:solidFill>
                <a:latin typeface="Phenomena" panose="00000500000000000000" pitchFamily="50" charset="-52"/>
              </a:rPr>
              <a:t>в федеральный реестр ОП ДПО</a:t>
            </a:r>
          </a:p>
        </p:txBody>
      </p:sp>
      <p:sp>
        <p:nvSpPr>
          <p:cNvPr id="29" name="Капля 28">
            <a:extLst>
              <a:ext uri="{FF2B5EF4-FFF2-40B4-BE49-F238E27FC236}">
                <a16:creationId xmlns:a16="http://schemas.microsoft.com/office/drawing/2014/main" id="{240A03BF-C649-4110-99B5-9347852D31B4}"/>
              </a:ext>
            </a:extLst>
          </p:cNvPr>
          <p:cNvSpPr/>
          <p:nvPr/>
        </p:nvSpPr>
        <p:spPr>
          <a:xfrm rot="16200000">
            <a:off x="5210144" y="3912357"/>
            <a:ext cx="310893" cy="310893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апля 29">
            <a:extLst>
              <a:ext uri="{FF2B5EF4-FFF2-40B4-BE49-F238E27FC236}">
                <a16:creationId xmlns:a16="http://schemas.microsoft.com/office/drawing/2014/main" id="{12BBF771-4730-4178-B827-6A6B76D20D23}"/>
              </a:ext>
            </a:extLst>
          </p:cNvPr>
          <p:cNvSpPr/>
          <p:nvPr/>
        </p:nvSpPr>
        <p:spPr>
          <a:xfrm rot="16200000">
            <a:off x="4470134" y="3912357"/>
            <a:ext cx="310893" cy="310893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Капля 30">
            <a:extLst>
              <a:ext uri="{FF2B5EF4-FFF2-40B4-BE49-F238E27FC236}">
                <a16:creationId xmlns:a16="http://schemas.microsoft.com/office/drawing/2014/main" id="{B7E29739-723B-4690-8353-22B06DFE4F2C}"/>
              </a:ext>
            </a:extLst>
          </p:cNvPr>
          <p:cNvSpPr/>
          <p:nvPr/>
        </p:nvSpPr>
        <p:spPr>
          <a:xfrm rot="16200000">
            <a:off x="3730124" y="3912357"/>
            <a:ext cx="310893" cy="310893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апля 31">
            <a:extLst>
              <a:ext uri="{FF2B5EF4-FFF2-40B4-BE49-F238E27FC236}">
                <a16:creationId xmlns:a16="http://schemas.microsoft.com/office/drawing/2014/main" id="{275E0648-E84E-4E6F-8C4D-38F36DCC65B6}"/>
              </a:ext>
            </a:extLst>
          </p:cNvPr>
          <p:cNvSpPr/>
          <p:nvPr/>
        </p:nvSpPr>
        <p:spPr>
          <a:xfrm rot="16200000">
            <a:off x="3011333" y="3912357"/>
            <a:ext cx="310893" cy="310893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апля 32">
            <a:extLst>
              <a:ext uri="{FF2B5EF4-FFF2-40B4-BE49-F238E27FC236}">
                <a16:creationId xmlns:a16="http://schemas.microsoft.com/office/drawing/2014/main" id="{D84F744A-EB2C-4648-89F6-5835B41AA2D5}"/>
              </a:ext>
            </a:extLst>
          </p:cNvPr>
          <p:cNvSpPr/>
          <p:nvPr/>
        </p:nvSpPr>
        <p:spPr>
          <a:xfrm rot="16200000">
            <a:off x="2271323" y="3912357"/>
            <a:ext cx="310893" cy="310893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апля 33">
            <a:extLst>
              <a:ext uri="{FF2B5EF4-FFF2-40B4-BE49-F238E27FC236}">
                <a16:creationId xmlns:a16="http://schemas.microsoft.com/office/drawing/2014/main" id="{449A6F84-3072-40E0-A5E0-56AF709647D4}"/>
              </a:ext>
            </a:extLst>
          </p:cNvPr>
          <p:cNvSpPr/>
          <p:nvPr/>
        </p:nvSpPr>
        <p:spPr>
          <a:xfrm rot="16200000">
            <a:off x="1531313" y="3912357"/>
            <a:ext cx="310893" cy="310893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апля 34">
            <a:extLst>
              <a:ext uri="{FF2B5EF4-FFF2-40B4-BE49-F238E27FC236}">
                <a16:creationId xmlns:a16="http://schemas.microsoft.com/office/drawing/2014/main" id="{8C9E1938-E79E-4826-BCAB-5B3AF86D032A}"/>
              </a:ext>
            </a:extLst>
          </p:cNvPr>
          <p:cNvSpPr/>
          <p:nvPr/>
        </p:nvSpPr>
        <p:spPr>
          <a:xfrm rot="18900000">
            <a:off x="803223" y="5910969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апля 35">
            <a:extLst>
              <a:ext uri="{FF2B5EF4-FFF2-40B4-BE49-F238E27FC236}">
                <a16:creationId xmlns:a16="http://schemas.microsoft.com/office/drawing/2014/main" id="{A978D5DC-878F-4FEF-AB04-E753AA434E8F}"/>
              </a:ext>
            </a:extLst>
          </p:cNvPr>
          <p:cNvSpPr/>
          <p:nvPr/>
        </p:nvSpPr>
        <p:spPr>
          <a:xfrm rot="16200000">
            <a:off x="1147466" y="5334315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апля 36">
            <a:extLst>
              <a:ext uri="{FF2B5EF4-FFF2-40B4-BE49-F238E27FC236}">
                <a16:creationId xmlns:a16="http://schemas.microsoft.com/office/drawing/2014/main" id="{FC4B0A46-5531-4327-ADAF-25499DF937C4}"/>
              </a:ext>
            </a:extLst>
          </p:cNvPr>
          <p:cNvSpPr/>
          <p:nvPr/>
        </p:nvSpPr>
        <p:spPr>
          <a:xfrm>
            <a:off x="482221" y="5338137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D035448-6A37-406C-937B-1455BE33B4B9}"/>
              </a:ext>
            </a:extLst>
          </p:cNvPr>
          <p:cNvSpPr/>
          <p:nvPr/>
        </p:nvSpPr>
        <p:spPr>
          <a:xfrm rot="5400000">
            <a:off x="5997441" y="5488972"/>
            <a:ext cx="2139954" cy="63679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E0C9C2F-1FFC-4ED9-BDA9-60FA63FDAD55}"/>
              </a:ext>
            </a:extLst>
          </p:cNvPr>
          <p:cNvSpPr/>
          <p:nvPr/>
        </p:nvSpPr>
        <p:spPr>
          <a:xfrm rot="5400000">
            <a:off x="6136064" y="5488972"/>
            <a:ext cx="2139954" cy="63679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5BE5E22-7D77-434A-9EF2-E05127739E4E}"/>
              </a:ext>
            </a:extLst>
          </p:cNvPr>
          <p:cNvSpPr/>
          <p:nvPr/>
        </p:nvSpPr>
        <p:spPr>
          <a:xfrm rot="5400000">
            <a:off x="6281315" y="5488972"/>
            <a:ext cx="2139954" cy="63679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AD2D687-6D6E-4534-BCFF-5C98350E9E80}"/>
              </a:ext>
            </a:extLst>
          </p:cNvPr>
          <p:cNvSpPr/>
          <p:nvPr/>
        </p:nvSpPr>
        <p:spPr>
          <a:xfrm>
            <a:off x="8704735" y="4957302"/>
            <a:ext cx="3343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ИОМ педагогических и управленческих кадров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40CCC9B1-F254-4841-BCA6-B8A44565E8E3}"/>
              </a:ext>
            </a:extLst>
          </p:cNvPr>
          <p:cNvSpPr/>
          <p:nvPr/>
        </p:nvSpPr>
        <p:spPr>
          <a:xfrm>
            <a:off x="7516361" y="4412067"/>
            <a:ext cx="2344262" cy="536788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Phenomena Black" panose="00000A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1500 +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9DA3EAA-9381-421E-8EDB-C12E36FBDE34}"/>
              </a:ext>
            </a:extLst>
          </p:cNvPr>
          <p:cNvSpPr/>
          <p:nvPr/>
        </p:nvSpPr>
        <p:spPr>
          <a:xfrm>
            <a:off x="10015460" y="5856459"/>
            <a:ext cx="1237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мероприятий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380BF5AD-0E6E-4A48-91C1-BFEC2F67E5F6}"/>
              </a:ext>
            </a:extLst>
          </p:cNvPr>
          <p:cNvSpPr/>
          <p:nvPr/>
        </p:nvSpPr>
        <p:spPr>
          <a:xfrm>
            <a:off x="7516361" y="5797069"/>
            <a:ext cx="2344262" cy="536788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Phenomena Black" panose="00000A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100 +</a:t>
            </a:r>
          </a:p>
        </p:txBody>
      </p:sp>
    </p:spTree>
    <p:extLst>
      <p:ext uri="{BB962C8B-B14F-4D97-AF65-F5344CB8AC3E}">
        <p14:creationId xmlns:p14="http://schemas.microsoft.com/office/powerpoint/2010/main" val="101138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звитие  сегмента  зубных паст"/>
          <p:cNvSpPr txBox="1"/>
          <p:nvPr/>
        </p:nvSpPr>
        <p:spPr>
          <a:xfrm>
            <a:off x="942211" y="294340"/>
            <a:ext cx="6816975" cy="79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5400" b="1" dirty="0">
                <a:solidFill>
                  <a:srgbClr val="EE742B"/>
                </a:solidFill>
                <a:latin typeface="Phenomena" panose="020B0604020202020204" charset="-52"/>
                <a:sym typeface="Muller Bold"/>
              </a:rPr>
              <a:t>ЦЕЛЬ РС НМС </a:t>
            </a:r>
            <a:endParaRPr lang="ru-RU" sz="5400" b="1" dirty="0">
              <a:solidFill>
                <a:srgbClr val="EE742B"/>
              </a:solidFill>
              <a:latin typeface="Phenomena" panose="020B0604020202020204" charset="-52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Шеврон 1"/>
          <p:cNvSpPr/>
          <p:nvPr/>
        </p:nvSpPr>
        <p:spPr>
          <a:xfrm>
            <a:off x="10569098" y="-45955"/>
            <a:ext cx="1622902" cy="6949909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звитие  сегмента  зубных паст">
            <a:extLst>
              <a:ext uri="{FF2B5EF4-FFF2-40B4-BE49-F238E27FC236}">
                <a16:creationId xmlns:a16="http://schemas.microsoft.com/office/drawing/2014/main" id="{5ADBB190-602D-40A7-8CFD-7227B765CB2D}"/>
              </a:ext>
            </a:extLst>
          </p:cNvPr>
          <p:cNvSpPr txBox="1"/>
          <p:nvPr/>
        </p:nvSpPr>
        <p:spPr>
          <a:xfrm>
            <a:off x="908701" y="1256816"/>
            <a:ext cx="10279253" cy="494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600" b="1" dirty="0">
                <a:solidFill>
                  <a:srgbClr val="5479A2"/>
                </a:solidFill>
                <a:latin typeface="Phenomena" panose="020B0604020202020204" charset="-52"/>
                <a:sym typeface="Muller Bold"/>
              </a:rPr>
              <a:t>повышение эффективности региональной системы научно-методического сопровождения педагогических работников и управленческих кадров в контексте достижения приоритетных задач в сфере образования на период до 2024 года</a:t>
            </a:r>
            <a:endParaRPr lang="ru-RU" sz="1600" b="1" dirty="0">
              <a:solidFill>
                <a:srgbClr val="5479A2"/>
              </a:solidFill>
              <a:latin typeface="Phenomena" panose="020B0604020202020204" charset="-52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Развитие  сегмента  зубных паст">
            <a:extLst>
              <a:ext uri="{FF2B5EF4-FFF2-40B4-BE49-F238E27FC236}">
                <a16:creationId xmlns:a16="http://schemas.microsoft.com/office/drawing/2014/main" id="{371622FC-0836-40CD-BD7D-D27EACCAF2B5}"/>
              </a:ext>
            </a:extLst>
          </p:cNvPr>
          <p:cNvSpPr txBox="1"/>
          <p:nvPr/>
        </p:nvSpPr>
        <p:spPr>
          <a:xfrm>
            <a:off x="7005385" y="2134361"/>
            <a:ext cx="5186615" cy="79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5400" b="1" dirty="0">
                <a:solidFill>
                  <a:srgbClr val="EE742B"/>
                </a:solidFill>
                <a:latin typeface="Phenomena" panose="020B0604020202020204" charset="-52"/>
                <a:sym typeface="Muller Bold"/>
              </a:rPr>
              <a:t>ЗАДАЧИ РС НМС </a:t>
            </a:r>
            <a:endParaRPr lang="ru-RU" sz="5400" b="1" dirty="0">
              <a:solidFill>
                <a:srgbClr val="EE742B"/>
              </a:solidFill>
              <a:latin typeface="Phenomena" panose="020B0604020202020204" charset="-52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Развитие  сегмента  зубных паст">
            <a:extLst>
              <a:ext uri="{FF2B5EF4-FFF2-40B4-BE49-F238E27FC236}">
                <a16:creationId xmlns:a16="http://schemas.microsoft.com/office/drawing/2014/main" id="{29A8A64A-9858-455C-AD78-6823746160A9}"/>
              </a:ext>
            </a:extLst>
          </p:cNvPr>
          <p:cNvSpPr txBox="1"/>
          <p:nvPr/>
        </p:nvSpPr>
        <p:spPr>
          <a:xfrm>
            <a:off x="908701" y="3142114"/>
            <a:ext cx="10186165" cy="315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400" b="1" dirty="0">
                <a:solidFill>
                  <a:srgbClr val="5479A2"/>
                </a:solidFill>
                <a:latin typeface="Phenomena" panose="020B0604020202020204" charset="-52"/>
                <a:sym typeface="Muller Bold"/>
              </a:rPr>
              <a:t>интеграция процессов и результатов деятельности различных субъектов РС НМС в рамках единого научно-методического пространства непрерывного развития профессионального мастерства педагогических работников и управленческих кадров</a:t>
            </a:r>
          </a:p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1400" b="1" dirty="0">
              <a:solidFill>
                <a:srgbClr val="5479A2"/>
              </a:solidFill>
              <a:latin typeface="Phenomena" panose="020B0604020202020204" charset="-52"/>
              <a:sym typeface="Muller Bold"/>
            </a:endParaRPr>
          </a:p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400" b="1" dirty="0">
                <a:solidFill>
                  <a:srgbClr val="5479A2"/>
                </a:solidFill>
                <a:latin typeface="Phenomena" panose="020B0604020202020204" charset="-52"/>
                <a:sym typeface="Muller Bold"/>
              </a:rPr>
              <a:t>внедрение процедур и инструментов оценки эффективности РС НМС</a:t>
            </a:r>
          </a:p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1400" b="1" dirty="0">
              <a:solidFill>
                <a:srgbClr val="5479A2"/>
              </a:solidFill>
              <a:latin typeface="Phenomena" panose="020B0604020202020204" charset="-52"/>
              <a:sym typeface="Muller Bold"/>
            </a:endParaRPr>
          </a:p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400" b="1" dirty="0">
                <a:solidFill>
                  <a:srgbClr val="5479A2"/>
                </a:solidFill>
                <a:latin typeface="Phenomena" panose="020B0604020202020204" charset="-52"/>
                <a:sym typeface="Muller Bold"/>
              </a:rPr>
              <a:t>развитие системы «горизонтальных» связей субъектов РС НМС, в том числе в части обмена эффективными педагогическими и управленческими практиками</a:t>
            </a:r>
          </a:p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1400" b="1" dirty="0">
              <a:solidFill>
                <a:srgbClr val="5479A2"/>
              </a:solidFill>
              <a:latin typeface="Phenomena" panose="020B0604020202020204" charset="-52"/>
              <a:sym typeface="Muller Bold"/>
            </a:endParaRPr>
          </a:p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400" b="1" dirty="0">
                <a:solidFill>
                  <a:srgbClr val="5479A2"/>
                </a:solidFill>
                <a:latin typeface="Phenomena" panose="020B0604020202020204" charset="-52"/>
                <a:sym typeface="Muller Bold"/>
              </a:rPr>
              <a:t>актуализация содержания и экспертиза качества программ ДПО, цифровизация образовательных технологий и персонификация образовательных треков непрерывного повышения профессионального мастерства педагогических работников и управленческих кадров</a:t>
            </a:r>
          </a:p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1400" b="1" dirty="0">
              <a:solidFill>
                <a:srgbClr val="5479A2"/>
              </a:solidFill>
              <a:latin typeface="Phenomena" panose="020B0604020202020204" charset="-52"/>
              <a:sym typeface="Muller Bold"/>
            </a:endParaRPr>
          </a:p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400" b="1" dirty="0">
                <a:solidFill>
                  <a:srgbClr val="5479A2"/>
                </a:solidFill>
                <a:latin typeface="Phenomena" panose="020B0604020202020204" charset="-52"/>
                <a:sym typeface="Muller Bold"/>
              </a:rPr>
              <a:t>развитие системы адресного научно-методического сопровождения субъектов научно-методической деятельности в рамках ключевых процессов непрерывного повышения профессионального мастерства, в том числе способствующего устранению профессиональных дефицитов педагогических работников и управленческих кадров, выявленных на основе диагностики их профессиональных компетенций</a:t>
            </a:r>
          </a:p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1400" b="1" dirty="0">
              <a:solidFill>
                <a:srgbClr val="5479A2"/>
              </a:solidFill>
              <a:latin typeface="Phenomena" panose="020B0604020202020204" charset="-52"/>
              <a:sym typeface="Muller Bold"/>
            </a:endParaRPr>
          </a:p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400" b="1" dirty="0">
                <a:solidFill>
                  <a:srgbClr val="5479A2"/>
                </a:solidFill>
                <a:latin typeface="Phenomena" panose="020B0604020202020204" charset="-52"/>
                <a:sym typeface="Muller Bold"/>
              </a:rPr>
              <a:t>формирование единых подходов к работе региональных методистов, оценке их эффективности</a:t>
            </a:r>
          </a:p>
        </p:txBody>
      </p:sp>
      <p:sp>
        <p:nvSpPr>
          <p:cNvPr id="3" name="Капля 2">
            <a:extLst>
              <a:ext uri="{FF2B5EF4-FFF2-40B4-BE49-F238E27FC236}">
                <a16:creationId xmlns:a16="http://schemas.microsoft.com/office/drawing/2014/main" id="{CE50C7EC-7457-40CE-8E7E-28AE9050FA62}"/>
              </a:ext>
            </a:extLst>
          </p:cNvPr>
          <p:cNvSpPr/>
          <p:nvPr/>
        </p:nvSpPr>
        <p:spPr>
          <a:xfrm>
            <a:off x="711877" y="3239127"/>
            <a:ext cx="157807" cy="157807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>
            <a:extLst>
              <a:ext uri="{FF2B5EF4-FFF2-40B4-BE49-F238E27FC236}">
                <a16:creationId xmlns:a16="http://schemas.microsoft.com/office/drawing/2014/main" id="{1F5F5C9C-48C3-4A0C-BD31-438998B279F0}"/>
              </a:ext>
            </a:extLst>
          </p:cNvPr>
          <p:cNvSpPr/>
          <p:nvPr/>
        </p:nvSpPr>
        <p:spPr>
          <a:xfrm>
            <a:off x="711877" y="3813558"/>
            <a:ext cx="157807" cy="157807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>
            <a:extLst>
              <a:ext uri="{FF2B5EF4-FFF2-40B4-BE49-F238E27FC236}">
                <a16:creationId xmlns:a16="http://schemas.microsoft.com/office/drawing/2014/main" id="{10819344-FBF2-4BD8-965D-B5043D153619}"/>
              </a:ext>
            </a:extLst>
          </p:cNvPr>
          <p:cNvSpPr/>
          <p:nvPr/>
        </p:nvSpPr>
        <p:spPr>
          <a:xfrm>
            <a:off x="711877" y="4223176"/>
            <a:ext cx="157807" cy="157807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>
            <a:extLst>
              <a:ext uri="{FF2B5EF4-FFF2-40B4-BE49-F238E27FC236}">
                <a16:creationId xmlns:a16="http://schemas.microsoft.com/office/drawing/2014/main" id="{0AE1942D-602D-48F2-9E41-052B3CCAE6BB}"/>
              </a:ext>
            </a:extLst>
          </p:cNvPr>
          <p:cNvSpPr/>
          <p:nvPr/>
        </p:nvSpPr>
        <p:spPr>
          <a:xfrm>
            <a:off x="711877" y="4781057"/>
            <a:ext cx="157807" cy="157807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>
            <a:extLst>
              <a:ext uri="{FF2B5EF4-FFF2-40B4-BE49-F238E27FC236}">
                <a16:creationId xmlns:a16="http://schemas.microsoft.com/office/drawing/2014/main" id="{F301CBEF-E010-4718-8131-17768424127B}"/>
              </a:ext>
            </a:extLst>
          </p:cNvPr>
          <p:cNvSpPr/>
          <p:nvPr/>
        </p:nvSpPr>
        <p:spPr>
          <a:xfrm>
            <a:off x="711877" y="5338938"/>
            <a:ext cx="157807" cy="157807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>
            <a:extLst>
              <a:ext uri="{FF2B5EF4-FFF2-40B4-BE49-F238E27FC236}">
                <a16:creationId xmlns:a16="http://schemas.microsoft.com/office/drawing/2014/main" id="{E9674D69-A626-41CD-B308-BEA8A407651E}"/>
              </a:ext>
            </a:extLst>
          </p:cNvPr>
          <p:cNvSpPr/>
          <p:nvPr/>
        </p:nvSpPr>
        <p:spPr>
          <a:xfrm>
            <a:off x="711876" y="6104385"/>
            <a:ext cx="157807" cy="157807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>
            <a:extLst>
              <a:ext uri="{FF2B5EF4-FFF2-40B4-BE49-F238E27FC236}">
                <a16:creationId xmlns:a16="http://schemas.microsoft.com/office/drawing/2014/main" id="{91923CD4-35D8-44C6-9528-01AD4216AA3B}"/>
              </a:ext>
            </a:extLst>
          </p:cNvPr>
          <p:cNvSpPr/>
          <p:nvPr/>
        </p:nvSpPr>
        <p:spPr>
          <a:xfrm>
            <a:off x="6219652" y="2252368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>
            <a:extLst>
              <a:ext uri="{FF2B5EF4-FFF2-40B4-BE49-F238E27FC236}">
                <a16:creationId xmlns:a16="http://schemas.microsoft.com/office/drawing/2014/main" id="{1652E163-207D-4B38-8919-3AA9D0523D9F}"/>
              </a:ext>
            </a:extLst>
          </p:cNvPr>
          <p:cNvSpPr/>
          <p:nvPr/>
        </p:nvSpPr>
        <p:spPr>
          <a:xfrm>
            <a:off x="5479642" y="2252368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апля 17">
            <a:extLst>
              <a:ext uri="{FF2B5EF4-FFF2-40B4-BE49-F238E27FC236}">
                <a16:creationId xmlns:a16="http://schemas.microsoft.com/office/drawing/2014/main" id="{55E1290A-7752-4E02-9499-584C29EE8882}"/>
              </a:ext>
            </a:extLst>
          </p:cNvPr>
          <p:cNvSpPr/>
          <p:nvPr/>
        </p:nvSpPr>
        <p:spPr>
          <a:xfrm>
            <a:off x="4739632" y="2252368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1E9E03E6-9B8D-4B48-BD5E-AE893832279C}"/>
              </a:ext>
            </a:extLst>
          </p:cNvPr>
          <p:cNvSpPr/>
          <p:nvPr/>
        </p:nvSpPr>
        <p:spPr>
          <a:xfrm>
            <a:off x="1" y="111618"/>
            <a:ext cx="981916" cy="981916"/>
          </a:xfrm>
          <a:prstGeom prst="rtTriangle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апля 19">
            <a:extLst>
              <a:ext uri="{FF2B5EF4-FFF2-40B4-BE49-F238E27FC236}">
                <a16:creationId xmlns:a16="http://schemas.microsoft.com/office/drawing/2014/main" id="{B371B350-4C3A-4222-B6BB-91FC4CFB4BFF}"/>
              </a:ext>
            </a:extLst>
          </p:cNvPr>
          <p:cNvSpPr/>
          <p:nvPr/>
        </p:nvSpPr>
        <p:spPr>
          <a:xfrm>
            <a:off x="3999622" y="2252368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апля 20">
            <a:extLst>
              <a:ext uri="{FF2B5EF4-FFF2-40B4-BE49-F238E27FC236}">
                <a16:creationId xmlns:a16="http://schemas.microsoft.com/office/drawing/2014/main" id="{D4B99DA9-574F-443B-A29A-03C5628701E3}"/>
              </a:ext>
            </a:extLst>
          </p:cNvPr>
          <p:cNvSpPr/>
          <p:nvPr/>
        </p:nvSpPr>
        <p:spPr>
          <a:xfrm>
            <a:off x="3259612" y="2252368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апля 21">
            <a:extLst>
              <a:ext uri="{FF2B5EF4-FFF2-40B4-BE49-F238E27FC236}">
                <a16:creationId xmlns:a16="http://schemas.microsoft.com/office/drawing/2014/main" id="{6B9378F9-B962-45EE-AC35-132476416661}"/>
              </a:ext>
            </a:extLst>
          </p:cNvPr>
          <p:cNvSpPr/>
          <p:nvPr/>
        </p:nvSpPr>
        <p:spPr>
          <a:xfrm>
            <a:off x="2519602" y="2252368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апля 22">
            <a:extLst>
              <a:ext uri="{FF2B5EF4-FFF2-40B4-BE49-F238E27FC236}">
                <a16:creationId xmlns:a16="http://schemas.microsoft.com/office/drawing/2014/main" id="{58698067-4B9B-43B5-BB19-85886A9BFBA9}"/>
              </a:ext>
            </a:extLst>
          </p:cNvPr>
          <p:cNvSpPr/>
          <p:nvPr/>
        </p:nvSpPr>
        <p:spPr>
          <a:xfrm>
            <a:off x="1800811" y="2252368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апля 23">
            <a:extLst>
              <a:ext uri="{FF2B5EF4-FFF2-40B4-BE49-F238E27FC236}">
                <a16:creationId xmlns:a16="http://schemas.microsoft.com/office/drawing/2014/main" id="{86A79CB2-BE98-41DD-BEF9-69ED744941B1}"/>
              </a:ext>
            </a:extLst>
          </p:cNvPr>
          <p:cNvSpPr/>
          <p:nvPr/>
        </p:nvSpPr>
        <p:spPr>
          <a:xfrm>
            <a:off x="1060801" y="2252368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апля 24">
            <a:extLst>
              <a:ext uri="{FF2B5EF4-FFF2-40B4-BE49-F238E27FC236}">
                <a16:creationId xmlns:a16="http://schemas.microsoft.com/office/drawing/2014/main" id="{95CF104B-08E9-4434-9273-F0312F7C186A}"/>
              </a:ext>
            </a:extLst>
          </p:cNvPr>
          <p:cNvSpPr/>
          <p:nvPr/>
        </p:nvSpPr>
        <p:spPr>
          <a:xfrm>
            <a:off x="320791" y="2252368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3207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7DF8ACC-E4A8-45E2-ABC7-E1E603C20F49}"/>
              </a:ext>
            </a:extLst>
          </p:cNvPr>
          <p:cNvSpPr/>
          <p:nvPr/>
        </p:nvSpPr>
        <p:spPr>
          <a:xfrm>
            <a:off x="0" y="1224376"/>
            <a:ext cx="12192000" cy="435120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952BAB3-8384-4D64-AD3B-EA835C508200}"/>
              </a:ext>
            </a:extLst>
          </p:cNvPr>
          <p:cNvSpPr txBox="1">
            <a:spLocks/>
          </p:cNvSpPr>
          <p:nvPr/>
        </p:nvSpPr>
        <p:spPr>
          <a:xfrm>
            <a:off x="0" y="154183"/>
            <a:ext cx="12192000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29" lvl="0" defTabSz="914400">
              <a:spcBef>
                <a:spcPts val="67"/>
              </a:spcBef>
              <a:defRPr/>
            </a:pPr>
            <a:r>
              <a:rPr lang="ru-RU" sz="2400" b="1" spc="-88" dirty="0">
                <a:solidFill>
                  <a:srgbClr val="5479A2"/>
                </a:solidFill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Организационная структура региональной системы методической поддержки </a:t>
            </a:r>
            <a:endParaRPr lang="en-US" sz="2400" b="1" spc="-88" dirty="0">
              <a:solidFill>
                <a:srgbClr val="5479A2"/>
              </a:solidFill>
              <a:latin typeface="Phenomena" panose="00000500000000000000" pitchFamily="50" charset="-52"/>
              <a:ea typeface="+mn-ea"/>
              <a:cs typeface="Arial" panose="020B0604020202020204" pitchFamily="34" charset="0"/>
            </a:endParaRPr>
          </a:p>
          <a:p>
            <a:pPr marL="8929" lvl="0" defTabSz="914400">
              <a:spcBef>
                <a:spcPts val="67"/>
              </a:spcBef>
              <a:defRPr/>
            </a:pPr>
            <a:r>
              <a:rPr lang="ru-RU" sz="2400" b="1" spc="-88" dirty="0">
                <a:solidFill>
                  <a:srgbClr val="5479A2"/>
                </a:solidFill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педагогов и управленческих кадров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393762-4487-4128-BA7D-017B915EDB91}"/>
              </a:ext>
            </a:extLst>
          </p:cNvPr>
          <p:cNvSpPr/>
          <p:nvPr/>
        </p:nvSpPr>
        <p:spPr>
          <a:xfrm>
            <a:off x="1" y="2021781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5479A2"/>
                </a:solidFill>
                <a:latin typeface="Phenomena" panose="00000500000000000000" pitchFamily="50" charset="-52"/>
                <a:cs typeface="Arial" panose="020B0604020202020204" pitchFamily="34" charset="0"/>
              </a:rPr>
              <a:t>ЦНППМ «Педагог 13.ру»</a:t>
            </a:r>
            <a:r>
              <a:rPr lang="en-US" sz="3200" b="1" dirty="0">
                <a:solidFill>
                  <a:srgbClr val="5479A2"/>
                </a:solidFill>
                <a:latin typeface="Phenomena" panose="00000500000000000000" pitchFamily="50" charset="-52"/>
                <a:cs typeface="Arial" panose="020B0604020202020204" pitchFamily="34" charset="0"/>
              </a:rPr>
              <a:t> - </a:t>
            </a:r>
            <a:r>
              <a:rPr lang="ru-RU" sz="3200" b="1" dirty="0">
                <a:solidFill>
                  <a:srgbClr val="5479A2"/>
                </a:solidFill>
                <a:latin typeface="Phenomena" panose="00000500000000000000" pitchFamily="50" charset="-52"/>
                <a:cs typeface="Arial" panose="020B0604020202020204" pitchFamily="34" charset="0"/>
              </a:rPr>
              <a:t>координатор РС НМС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E29BF98-D37E-4F38-A103-B5DCA7371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079856"/>
              </p:ext>
            </p:extLst>
          </p:nvPr>
        </p:nvGraphicFramePr>
        <p:xfrm>
          <a:off x="-1" y="2990841"/>
          <a:ext cx="1219199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857">
                  <a:extLst>
                    <a:ext uri="{9D8B030D-6E8A-4147-A177-3AD203B41FA5}">
                      <a16:colId xmlns:a16="http://schemas.microsoft.com/office/drawing/2014/main" val="1719837152"/>
                    </a:ext>
                  </a:extLst>
                </a:gridCol>
                <a:gridCol w="1395212">
                  <a:extLst>
                    <a:ext uri="{9D8B030D-6E8A-4147-A177-3AD203B41FA5}">
                      <a16:colId xmlns:a16="http://schemas.microsoft.com/office/drawing/2014/main" val="291459741"/>
                    </a:ext>
                  </a:extLst>
                </a:gridCol>
                <a:gridCol w="2936383">
                  <a:extLst>
                    <a:ext uri="{9D8B030D-6E8A-4147-A177-3AD203B41FA5}">
                      <a16:colId xmlns:a16="http://schemas.microsoft.com/office/drawing/2014/main" val="1540062341"/>
                    </a:ext>
                  </a:extLst>
                </a:gridCol>
                <a:gridCol w="708338">
                  <a:extLst>
                    <a:ext uri="{9D8B030D-6E8A-4147-A177-3AD203B41FA5}">
                      <a16:colId xmlns:a16="http://schemas.microsoft.com/office/drawing/2014/main" val="2468900542"/>
                    </a:ext>
                  </a:extLst>
                </a:gridCol>
                <a:gridCol w="618186">
                  <a:extLst>
                    <a:ext uri="{9D8B030D-6E8A-4147-A177-3AD203B41FA5}">
                      <a16:colId xmlns:a16="http://schemas.microsoft.com/office/drawing/2014/main" val="170079727"/>
                    </a:ext>
                  </a:extLst>
                </a:gridCol>
                <a:gridCol w="1150512">
                  <a:extLst>
                    <a:ext uri="{9D8B030D-6E8A-4147-A177-3AD203B41FA5}">
                      <a16:colId xmlns:a16="http://schemas.microsoft.com/office/drawing/2014/main" val="1644894341"/>
                    </a:ext>
                  </a:extLst>
                </a:gridCol>
                <a:gridCol w="1090412">
                  <a:extLst>
                    <a:ext uri="{9D8B030D-6E8A-4147-A177-3AD203B41FA5}">
                      <a16:colId xmlns:a16="http://schemas.microsoft.com/office/drawing/2014/main" val="4129071122"/>
                    </a:ext>
                  </a:extLst>
                </a:gridCol>
                <a:gridCol w="601014">
                  <a:extLst>
                    <a:ext uri="{9D8B030D-6E8A-4147-A177-3AD203B41FA5}">
                      <a16:colId xmlns:a16="http://schemas.microsoft.com/office/drawing/2014/main" val="2950656935"/>
                    </a:ext>
                  </a:extLst>
                </a:gridCol>
                <a:gridCol w="1107583">
                  <a:extLst>
                    <a:ext uri="{9D8B030D-6E8A-4147-A177-3AD203B41FA5}">
                      <a16:colId xmlns:a16="http://schemas.microsoft.com/office/drawing/2014/main" val="761256764"/>
                    </a:ext>
                  </a:extLst>
                </a:gridCol>
                <a:gridCol w="1399502">
                  <a:extLst>
                    <a:ext uri="{9D8B030D-6E8A-4147-A177-3AD203B41FA5}">
                      <a16:colId xmlns:a16="http://schemas.microsoft.com/office/drawing/2014/main" val="3903220130"/>
                    </a:ext>
                  </a:extLst>
                </a:gridCol>
              </a:tblGrid>
              <a:tr h="89343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ЦОКО – «Перспектива»</a:t>
                      </a:r>
                    </a:p>
                  </a:txBody>
                  <a:tcPr>
                    <a:solidFill>
                      <a:srgbClr val="5479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МГПУ </a:t>
                      </a:r>
                    </a:p>
                    <a:p>
                      <a:pPr algn="ctr"/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им. </a:t>
                      </a:r>
                    </a:p>
                    <a:p>
                      <a:pPr algn="ctr"/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М.Е. </a:t>
                      </a:r>
                      <a:r>
                        <a:rPr lang="ru-RU" sz="1200" b="1" dirty="0" err="1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Евсевьева</a:t>
                      </a:r>
                      <a:endParaRPr lang="ru-RU" sz="1200" b="1" dirty="0">
                        <a:latin typeface="Phenomena" panose="00000500000000000000" pitchFamily="50" charset="-52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479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ГБПОУ РМ </a:t>
                      </a:r>
                      <a:r>
                        <a:rPr lang="ru-RU" sz="1200" b="1" dirty="0" err="1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Ичалковский</a:t>
                      </a:r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педагогический колледж</a:t>
                      </a:r>
                    </a:p>
                    <a:p>
                      <a:pPr algn="ctr"/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_____________________________________________</a:t>
                      </a:r>
                    </a:p>
                    <a:p>
                      <a:pPr algn="ctr"/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ГБПОУ РМ </a:t>
                      </a:r>
                      <a:r>
                        <a:rPr lang="ru-RU" sz="1200" b="1" dirty="0" err="1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Зубово</a:t>
                      </a:r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-Полянский педагогический колледж</a:t>
                      </a:r>
                    </a:p>
                  </a:txBody>
                  <a:tcPr>
                    <a:solidFill>
                      <a:srgbClr val="5479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РУМО</a:t>
                      </a:r>
                    </a:p>
                  </a:txBody>
                  <a:tcPr>
                    <a:solidFill>
                      <a:srgbClr val="5479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РЭС</a:t>
                      </a:r>
                    </a:p>
                  </a:txBody>
                  <a:tcPr>
                    <a:solidFill>
                      <a:srgbClr val="547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Наставнический центр</a:t>
                      </a:r>
                    </a:p>
                    <a:p>
                      <a:pPr algn="ctr"/>
                      <a:endParaRPr lang="ru-RU" sz="1200" b="1" dirty="0">
                        <a:latin typeface="Phenomena" panose="00000500000000000000" pitchFamily="50" charset="-52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479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Региональный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методический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актив</a:t>
                      </a:r>
                    </a:p>
                    <a:p>
                      <a:pPr algn="ctr"/>
                      <a:endParaRPr lang="ru-RU" sz="1200" b="1" dirty="0">
                        <a:latin typeface="Phenomena" panose="00000500000000000000" pitchFamily="50" charset="-52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479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НКО</a:t>
                      </a:r>
                    </a:p>
                  </a:txBody>
                  <a:tcPr>
                    <a:solidFill>
                      <a:srgbClr val="5479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Региональные </a:t>
                      </a:r>
                    </a:p>
                    <a:p>
                      <a:pPr algn="ctr"/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предметные </a:t>
                      </a:r>
                    </a:p>
                    <a:p>
                      <a:pPr algn="ctr"/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ассоциации</a:t>
                      </a:r>
                    </a:p>
                  </a:txBody>
                  <a:tcPr>
                    <a:solidFill>
                      <a:srgbClr val="5479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Сетевые предметные сообщества</a:t>
                      </a:r>
                    </a:p>
                  </a:txBody>
                  <a:tcPr>
                    <a:solidFill>
                      <a:srgbClr val="547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667266"/>
                  </a:ext>
                </a:extLst>
              </a:tr>
            </a:tbl>
          </a:graphicData>
        </a:graphic>
      </p:graphicFrame>
      <p:graphicFrame>
        <p:nvGraphicFramePr>
          <p:cNvPr id="13" name="Таблица 31">
            <a:extLst>
              <a:ext uri="{FF2B5EF4-FFF2-40B4-BE49-F238E27FC236}">
                <a16:creationId xmlns:a16="http://schemas.microsoft.com/office/drawing/2014/main" id="{62F5791F-9592-4572-A95B-1CDFF96A0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88280"/>
              </p:ext>
            </p:extLst>
          </p:nvPr>
        </p:nvGraphicFramePr>
        <p:xfrm>
          <a:off x="2630280" y="4485655"/>
          <a:ext cx="705119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1192">
                  <a:extLst>
                    <a:ext uri="{9D8B030D-6E8A-4147-A177-3AD203B41FA5}">
                      <a16:colId xmlns:a16="http://schemas.microsoft.com/office/drawing/2014/main" val="2639374489"/>
                    </a:ext>
                  </a:extLst>
                </a:gridCol>
              </a:tblGrid>
              <a:tr h="35428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Муниципальный и институциональный уровни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74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700354"/>
                  </a:ext>
                </a:extLst>
              </a:tr>
              <a:tr h="3586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Муниципальные 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методические службы</a:t>
                      </a:r>
                    </a:p>
                  </a:txBody>
                  <a:tcPr>
                    <a:lnT w="38100" cmpd="sng">
                      <a:noFill/>
                    </a:lnT>
                    <a:solidFill>
                      <a:srgbClr val="5479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837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A3941B-8A2F-44DE-9ED5-40FFCE153A7F}"/>
              </a:ext>
            </a:extLst>
          </p:cNvPr>
          <p:cNvSpPr/>
          <p:nvPr/>
        </p:nvSpPr>
        <p:spPr>
          <a:xfrm>
            <a:off x="2769516" y="1218241"/>
            <a:ext cx="68653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henomena" panose="00000500000000000000" pitchFamily="50" charset="-52"/>
                <a:cs typeface="Arial" panose="020B0604020202020204" pitchFamily="34" charset="0"/>
              </a:rPr>
              <a:t>Министерство образования Республики Мордовия</a:t>
            </a:r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B026060E-6701-47DC-8B1E-DAA492177255}"/>
              </a:ext>
            </a:extLst>
          </p:cNvPr>
          <p:cNvSpPr/>
          <p:nvPr/>
        </p:nvSpPr>
        <p:spPr>
          <a:xfrm>
            <a:off x="0" y="111617"/>
            <a:ext cx="1536879" cy="1536879"/>
          </a:xfrm>
          <a:prstGeom prst="rtTriangle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79A09D25-7168-4B1E-865A-4F8B2D4A7D1C}"/>
              </a:ext>
            </a:extLst>
          </p:cNvPr>
          <p:cNvSpPr/>
          <p:nvPr/>
        </p:nvSpPr>
        <p:spPr>
          <a:xfrm flipH="1">
            <a:off x="10655121" y="122617"/>
            <a:ext cx="1536879" cy="1536879"/>
          </a:xfrm>
          <a:prstGeom prst="rtTriangle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апля 19">
            <a:extLst>
              <a:ext uri="{FF2B5EF4-FFF2-40B4-BE49-F238E27FC236}">
                <a16:creationId xmlns:a16="http://schemas.microsoft.com/office/drawing/2014/main" id="{2498BAFF-21A7-41ED-8499-8950A88CEA1B}"/>
              </a:ext>
            </a:extLst>
          </p:cNvPr>
          <p:cNvSpPr/>
          <p:nvPr/>
        </p:nvSpPr>
        <p:spPr>
          <a:xfrm rot="2700000">
            <a:off x="1320751" y="1999704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апля 20">
            <a:extLst>
              <a:ext uri="{FF2B5EF4-FFF2-40B4-BE49-F238E27FC236}">
                <a16:creationId xmlns:a16="http://schemas.microsoft.com/office/drawing/2014/main" id="{7A911A86-0F96-4278-A773-55CAC1A5A90E}"/>
              </a:ext>
            </a:extLst>
          </p:cNvPr>
          <p:cNvSpPr/>
          <p:nvPr/>
        </p:nvSpPr>
        <p:spPr>
          <a:xfrm rot="13500000">
            <a:off x="10237226" y="2005730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94F9AA6-36E2-4069-AD96-93DA36249D68}"/>
              </a:ext>
            </a:extLst>
          </p:cNvPr>
          <p:cNvSpPr/>
          <p:nvPr/>
        </p:nvSpPr>
        <p:spPr>
          <a:xfrm>
            <a:off x="1204112" y="5840597"/>
            <a:ext cx="2344262" cy="536788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Методический совет ОО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420E441-72F6-42E4-A012-52E281AA9AC3}"/>
              </a:ext>
            </a:extLst>
          </p:cNvPr>
          <p:cNvSpPr/>
          <p:nvPr/>
        </p:nvSpPr>
        <p:spPr>
          <a:xfrm>
            <a:off x="8586535" y="5796705"/>
            <a:ext cx="2935336" cy="831558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Методические объединения,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профессиональные объединения педагогических работников </a:t>
            </a:r>
          </a:p>
        </p:txBody>
      </p:sp>
      <p:sp>
        <p:nvSpPr>
          <p:cNvPr id="24" name="Стрелка: шеврон 23">
            <a:extLst>
              <a:ext uri="{FF2B5EF4-FFF2-40B4-BE49-F238E27FC236}">
                <a16:creationId xmlns:a16="http://schemas.microsoft.com/office/drawing/2014/main" id="{AB733D41-5C02-4EF4-B0E2-EFC4D5510777}"/>
              </a:ext>
            </a:extLst>
          </p:cNvPr>
          <p:cNvSpPr/>
          <p:nvPr/>
        </p:nvSpPr>
        <p:spPr>
          <a:xfrm rot="16200000">
            <a:off x="258004" y="4842481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шеврон 24">
            <a:extLst>
              <a:ext uri="{FF2B5EF4-FFF2-40B4-BE49-F238E27FC236}">
                <a16:creationId xmlns:a16="http://schemas.microsoft.com/office/drawing/2014/main" id="{44BDB496-FCB8-4EE7-900E-1E119E5EF2F4}"/>
              </a:ext>
            </a:extLst>
          </p:cNvPr>
          <p:cNvSpPr/>
          <p:nvPr/>
        </p:nvSpPr>
        <p:spPr>
          <a:xfrm rot="16200000">
            <a:off x="828541" y="4842481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: шеврон 25">
            <a:extLst>
              <a:ext uri="{FF2B5EF4-FFF2-40B4-BE49-F238E27FC236}">
                <a16:creationId xmlns:a16="http://schemas.microsoft.com/office/drawing/2014/main" id="{3384C149-963F-4915-8EEA-23624A829986}"/>
              </a:ext>
            </a:extLst>
          </p:cNvPr>
          <p:cNvSpPr/>
          <p:nvPr/>
        </p:nvSpPr>
        <p:spPr>
          <a:xfrm rot="16200000">
            <a:off x="1399078" y="4842481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: шеврон 26">
            <a:extLst>
              <a:ext uri="{FF2B5EF4-FFF2-40B4-BE49-F238E27FC236}">
                <a16:creationId xmlns:a16="http://schemas.microsoft.com/office/drawing/2014/main" id="{2E92A9BD-5C7B-4339-8884-D628A598F506}"/>
              </a:ext>
            </a:extLst>
          </p:cNvPr>
          <p:cNvSpPr/>
          <p:nvPr/>
        </p:nvSpPr>
        <p:spPr>
          <a:xfrm rot="16200000">
            <a:off x="1969615" y="4842481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Стрелка: шеврон 32">
            <a:extLst>
              <a:ext uri="{FF2B5EF4-FFF2-40B4-BE49-F238E27FC236}">
                <a16:creationId xmlns:a16="http://schemas.microsoft.com/office/drawing/2014/main" id="{B9FB7C01-F61F-4254-AC69-1962E1385EAB}"/>
              </a:ext>
            </a:extLst>
          </p:cNvPr>
          <p:cNvSpPr/>
          <p:nvPr/>
        </p:nvSpPr>
        <p:spPr>
          <a:xfrm rot="16200000">
            <a:off x="3548374" y="6437402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: шеврон 33">
            <a:extLst>
              <a:ext uri="{FF2B5EF4-FFF2-40B4-BE49-F238E27FC236}">
                <a16:creationId xmlns:a16="http://schemas.microsoft.com/office/drawing/2014/main" id="{F048C6F7-E52C-4D32-8F75-5019697D4559}"/>
              </a:ext>
            </a:extLst>
          </p:cNvPr>
          <p:cNvSpPr/>
          <p:nvPr/>
        </p:nvSpPr>
        <p:spPr>
          <a:xfrm rot="16200000">
            <a:off x="4118911" y="6437402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: шеврон 34">
            <a:extLst>
              <a:ext uri="{FF2B5EF4-FFF2-40B4-BE49-F238E27FC236}">
                <a16:creationId xmlns:a16="http://schemas.microsoft.com/office/drawing/2014/main" id="{39161001-2FCA-4113-B129-0C748E60002A}"/>
              </a:ext>
            </a:extLst>
          </p:cNvPr>
          <p:cNvSpPr/>
          <p:nvPr/>
        </p:nvSpPr>
        <p:spPr>
          <a:xfrm rot="16200000">
            <a:off x="4689448" y="6437402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: шеврон 35">
            <a:extLst>
              <a:ext uri="{FF2B5EF4-FFF2-40B4-BE49-F238E27FC236}">
                <a16:creationId xmlns:a16="http://schemas.microsoft.com/office/drawing/2014/main" id="{F5A53A6B-E689-4233-A903-F59C1A48C63E}"/>
              </a:ext>
            </a:extLst>
          </p:cNvPr>
          <p:cNvSpPr/>
          <p:nvPr/>
        </p:nvSpPr>
        <p:spPr>
          <a:xfrm rot="16200000">
            <a:off x="5259985" y="6437402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: шеврон 36">
            <a:extLst>
              <a:ext uri="{FF2B5EF4-FFF2-40B4-BE49-F238E27FC236}">
                <a16:creationId xmlns:a16="http://schemas.microsoft.com/office/drawing/2014/main" id="{83D14333-1261-40CA-92F6-8678F5820FD4}"/>
              </a:ext>
            </a:extLst>
          </p:cNvPr>
          <p:cNvSpPr/>
          <p:nvPr/>
        </p:nvSpPr>
        <p:spPr>
          <a:xfrm rot="16200000">
            <a:off x="5830521" y="6437402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Стрелка: шеврон 37">
            <a:extLst>
              <a:ext uri="{FF2B5EF4-FFF2-40B4-BE49-F238E27FC236}">
                <a16:creationId xmlns:a16="http://schemas.microsoft.com/office/drawing/2014/main" id="{BCF43FCB-9CE9-495A-A8F8-DD4552A56B88}"/>
              </a:ext>
            </a:extLst>
          </p:cNvPr>
          <p:cNvSpPr/>
          <p:nvPr/>
        </p:nvSpPr>
        <p:spPr>
          <a:xfrm rot="16200000">
            <a:off x="6401057" y="6434328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: шеврон 38">
            <a:extLst>
              <a:ext uri="{FF2B5EF4-FFF2-40B4-BE49-F238E27FC236}">
                <a16:creationId xmlns:a16="http://schemas.microsoft.com/office/drawing/2014/main" id="{508355C2-1986-4B91-BEEF-11421BB4F79A}"/>
              </a:ext>
            </a:extLst>
          </p:cNvPr>
          <p:cNvSpPr/>
          <p:nvPr/>
        </p:nvSpPr>
        <p:spPr>
          <a:xfrm rot="16200000">
            <a:off x="6971594" y="6434328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: шеврон 39">
            <a:extLst>
              <a:ext uri="{FF2B5EF4-FFF2-40B4-BE49-F238E27FC236}">
                <a16:creationId xmlns:a16="http://schemas.microsoft.com/office/drawing/2014/main" id="{878AC466-EDCC-4DF0-8AF1-B9B825A7364D}"/>
              </a:ext>
            </a:extLst>
          </p:cNvPr>
          <p:cNvSpPr/>
          <p:nvPr/>
        </p:nvSpPr>
        <p:spPr>
          <a:xfrm rot="16200000">
            <a:off x="7542130" y="6434328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: шеврон 40">
            <a:extLst>
              <a:ext uri="{FF2B5EF4-FFF2-40B4-BE49-F238E27FC236}">
                <a16:creationId xmlns:a16="http://schemas.microsoft.com/office/drawing/2014/main" id="{269F0BC9-3DDE-4D8A-9519-B0D08B2D4964}"/>
              </a:ext>
            </a:extLst>
          </p:cNvPr>
          <p:cNvSpPr/>
          <p:nvPr/>
        </p:nvSpPr>
        <p:spPr>
          <a:xfrm rot="16200000">
            <a:off x="8112667" y="6434328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Стрелка: шеврон 41">
            <a:extLst>
              <a:ext uri="{FF2B5EF4-FFF2-40B4-BE49-F238E27FC236}">
                <a16:creationId xmlns:a16="http://schemas.microsoft.com/office/drawing/2014/main" id="{61860DA1-C327-4341-96A9-2A8D684B5C00}"/>
              </a:ext>
            </a:extLst>
          </p:cNvPr>
          <p:cNvSpPr/>
          <p:nvPr/>
        </p:nvSpPr>
        <p:spPr>
          <a:xfrm rot="5400000">
            <a:off x="5991839" y="3996681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Стрелка: шеврон 42">
            <a:extLst>
              <a:ext uri="{FF2B5EF4-FFF2-40B4-BE49-F238E27FC236}">
                <a16:creationId xmlns:a16="http://schemas.microsoft.com/office/drawing/2014/main" id="{3C807325-9739-4787-B284-3C794FAB51D9}"/>
              </a:ext>
            </a:extLst>
          </p:cNvPr>
          <p:cNvSpPr/>
          <p:nvPr/>
        </p:nvSpPr>
        <p:spPr>
          <a:xfrm rot="5400000">
            <a:off x="3338019" y="5600234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Стрелка: шеврон 43">
            <a:extLst>
              <a:ext uri="{FF2B5EF4-FFF2-40B4-BE49-F238E27FC236}">
                <a16:creationId xmlns:a16="http://schemas.microsoft.com/office/drawing/2014/main" id="{52DC4D8B-75CC-4450-8331-003219543805}"/>
              </a:ext>
            </a:extLst>
          </p:cNvPr>
          <p:cNvSpPr/>
          <p:nvPr/>
        </p:nvSpPr>
        <p:spPr>
          <a:xfrm rot="5400000">
            <a:off x="8376180" y="5600234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ADA3064-A7F8-4B1F-8348-4CF2265D3C0E}"/>
              </a:ext>
            </a:extLst>
          </p:cNvPr>
          <p:cNvSpPr/>
          <p:nvPr/>
        </p:nvSpPr>
        <p:spPr>
          <a:xfrm>
            <a:off x="6667747" y="3804742"/>
            <a:ext cx="5439740" cy="2600213"/>
          </a:xfrm>
          <a:prstGeom prst="round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65A5649-4FB3-4330-96C8-02C31CBC2EF7}"/>
              </a:ext>
            </a:extLst>
          </p:cNvPr>
          <p:cNvSpPr/>
          <p:nvPr/>
        </p:nvSpPr>
        <p:spPr>
          <a:xfrm>
            <a:off x="183132" y="3753196"/>
            <a:ext cx="6246763" cy="2950621"/>
          </a:xfrm>
          <a:prstGeom prst="round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звитие  сегмента  зубных паст">
            <a:extLst>
              <a:ext uri="{FF2B5EF4-FFF2-40B4-BE49-F238E27FC236}">
                <a16:creationId xmlns:a16="http://schemas.microsoft.com/office/drawing/2014/main" id="{ACCAA27F-1C11-44F7-9A05-C814F88D7590}"/>
              </a:ext>
            </a:extLst>
          </p:cNvPr>
          <p:cNvSpPr txBox="1"/>
          <p:nvPr/>
        </p:nvSpPr>
        <p:spPr>
          <a:xfrm>
            <a:off x="520033" y="4035809"/>
            <a:ext cx="5641647" cy="2544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2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  <a:t>обеспечивает взаимодействие с другими субъектами РС НМС в целях организации повышения профессионального мастерства педагогических работников образовательной организации в соответствии с индивидуальными образовательными маршрутами на основе выявленных профессиональных дефицитов</a:t>
            </a: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1200" b="1" dirty="0">
              <a:solidFill>
                <a:schemeClr val="bg1"/>
              </a:solidFill>
              <a:latin typeface="Phenomena" panose="020B0604020202020204" charset="-52"/>
              <a:sym typeface="Muller Bold"/>
            </a:endParaRP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2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  <a:t>организует и сопровождает деятельность профессиональных объединений педагогических работников организации, в том числе создает в образовательной организации профессиональные сообщества (самообучающиеся организации) на основе индивидуальных профессиональных профилей каждого педагогического работника</a:t>
            </a: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1200" b="1" dirty="0">
              <a:solidFill>
                <a:schemeClr val="bg1"/>
              </a:solidFill>
              <a:latin typeface="Phenomena" panose="020B0604020202020204" charset="-52"/>
              <a:sym typeface="Muller Bold"/>
            </a:endParaRP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2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  <a:t>обеспечивает условия для повышения уровня профессионального мастерства педагогических работников, в том числе реализующих программы наставничества</a:t>
            </a: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1200" b="1" dirty="0">
              <a:solidFill>
                <a:schemeClr val="bg1"/>
              </a:solidFill>
              <a:latin typeface="Phenomena" panose="020B0604020202020204" charset="-52"/>
              <a:sym typeface="Muller Bold"/>
            </a:endParaRP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2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  <a:t>проводит семинары, мастер-классы, стажировки для освоения педагогическими работниками организации компетенций, необходимых для повышения их профессионального мастерства</a:t>
            </a:r>
            <a:endParaRPr lang="ru-RU" sz="1400" b="1" dirty="0">
              <a:solidFill>
                <a:schemeClr val="bg1"/>
              </a:solidFill>
              <a:latin typeface="Phenomena" panose="020B0604020202020204" charset="-52"/>
              <a:sym typeface="Muller Bold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3F648FD-5611-4B2E-8816-D0C434043228}"/>
              </a:ext>
            </a:extLst>
          </p:cNvPr>
          <p:cNvSpPr/>
          <p:nvPr/>
        </p:nvSpPr>
        <p:spPr>
          <a:xfrm>
            <a:off x="9010996" y="1724891"/>
            <a:ext cx="2797233" cy="1230284"/>
          </a:xfrm>
          <a:prstGeom prst="roundRect">
            <a:avLst/>
          </a:prstGeom>
          <a:solidFill>
            <a:schemeClr val="bg1"/>
          </a:solidFill>
          <a:ln>
            <a:solidFill>
              <a:srgbClr val="547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F1BE80-A844-4FCC-AF8A-9B15ABFCD514}"/>
              </a:ext>
            </a:extLst>
          </p:cNvPr>
          <p:cNvSpPr/>
          <p:nvPr/>
        </p:nvSpPr>
        <p:spPr>
          <a:xfrm>
            <a:off x="0" y="245467"/>
            <a:ext cx="12192000" cy="866275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17186-296E-4C5C-91DD-80BD2FAF7671}"/>
              </a:ext>
            </a:extLst>
          </p:cNvPr>
          <p:cNvSpPr txBox="1">
            <a:spLocks/>
          </p:cNvSpPr>
          <p:nvPr/>
        </p:nvSpPr>
        <p:spPr>
          <a:xfrm>
            <a:off x="0" y="154183"/>
            <a:ext cx="12192000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29" lvl="0" defTabSz="914400">
              <a:spcBef>
                <a:spcPts val="67"/>
              </a:spcBef>
              <a:defRPr/>
            </a:pPr>
            <a:r>
              <a:rPr lang="ru-RU" sz="2400" b="1" spc="-88" dirty="0">
                <a:solidFill>
                  <a:schemeClr val="bg1"/>
                </a:solidFill>
                <a:latin typeface="Phenomena" panose="00000500000000000000" pitchFamily="50" charset="-52"/>
                <a:ea typeface="+mn-ea"/>
                <a:cs typeface="Arial" panose="020B0604020202020204" pitchFamily="34" charset="0"/>
              </a:rPr>
              <a:t>Муниципальные методические службы (далее – ММС) в составе органов управления образованием муниципальных районов и городского округа Саранск Республики Мордовия</a:t>
            </a:r>
          </a:p>
        </p:txBody>
      </p:sp>
      <p:sp>
        <p:nvSpPr>
          <p:cNvPr id="4" name="Развитие  сегмента  зубных паст">
            <a:extLst>
              <a:ext uri="{FF2B5EF4-FFF2-40B4-BE49-F238E27FC236}">
                <a16:creationId xmlns:a16="http://schemas.microsoft.com/office/drawing/2014/main" id="{998E1640-CDBE-42D4-8FED-2AEB73C09FCF}"/>
              </a:ext>
            </a:extLst>
          </p:cNvPr>
          <p:cNvSpPr txBox="1"/>
          <p:nvPr/>
        </p:nvSpPr>
        <p:spPr>
          <a:xfrm>
            <a:off x="823090" y="1258065"/>
            <a:ext cx="7326436" cy="223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200" b="1" dirty="0">
                <a:solidFill>
                  <a:srgbClr val="5479A2"/>
                </a:solidFill>
                <a:latin typeface="Phenomena" panose="020B0604020202020204" charset="-52"/>
                <a:sym typeface="Muller Bold"/>
              </a:rPr>
              <a:t>обеспечивают </a:t>
            </a:r>
            <a:r>
              <a:rPr lang="ru-RU" sz="1200" b="1" dirty="0" err="1">
                <a:solidFill>
                  <a:srgbClr val="5479A2"/>
                </a:solidFill>
                <a:latin typeface="Phenomena" panose="020B0604020202020204" charset="-52"/>
                <a:sym typeface="Muller Bold"/>
              </a:rPr>
              <a:t>фасилитацию</a:t>
            </a:r>
            <a:r>
              <a:rPr lang="ru-RU" sz="1200" b="1" dirty="0">
                <a:solidFill>
                  <a:srgbClr val="5479A2"/>
                </a:solidFill>
                <a:latin typeface="Phenomena" panose="020B0604020202020204" charset="-52"/>
                <a:sym typeface="Muller Bold"/>
              </a:rPr>
              <a:t> переноса приобретенных в ходе освоения индивидуальных образовательных маршрутов компетенций в реальную педагогическую практику во взаимодействии с ГБУ ДПО РМ «ЦНППМ «Педагог 13.ру» (в формате стажировок, мастер-классов, организации обмена опытом, посещения учебных занятий педагогических работников)</a:t>
            </a: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1200" b="1" dirty="0">
              <a:solidFill>
                <a:srgbClr val="5479A2"/>
              </a:solidFill>
              <a:latin typeface="Phenomena" panose="020B0604020202020204" charset="-52"/>
              <a:sym typeface="Muller Bold"/>
            </a:endParaRP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200" b="1" dirty="0">
                <a:solidFill>
                  <a:srgbClr val="5479A2"/>
                </a:solidFill>
                <a:latin typeface="Phenomena" panose="020B0604020202020204" charset="-52"/>
                <a:sym typeface="Muller Bold"/>
              </a:rPr>
              <a:t>обеспечивают изучение запросов и оказание практической помощи педагогическим работникам</a:t>
            </a: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1200" b="1" dirty="0">
              <a:solidFill>
                <a:srgbClr val="5479A2"/>
              </a:solidFill>
              <a:latin typeface="Phenomena" panose="020B0604020202020204" charset="-52"/>
              <a:sym typeface="Muller Bold"/>
            </a:endParaRP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200" b="1" dirty="0">
                <a:solidFill>
                  <a:srgbClr val="5479A2"/>
                </a:solidFill>
                <a:latin typeface="Phenomena" panose="020B0604020202020204" charset="-52"/>
                <a:sym typeface="Muller Bold"/>
              </a:rPr>
              <a:t>координируют методическую работу и формируют методическую инфраструктуру муниципальной системы образования для сопровождения профессиональной деятельности педагогических работников и управленческих кадров, образовательных организаций</a:t>
            </a: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1200" b="1" dirty="0">
              <a:solidFill>
                <a:srgbClr val="5479A2"/>
              </a:solidFill>
              <a:latin typeface="Phenomena" panose="020B0604020202020204" charset="-52"/>
              <a:sym typeface="Muller Bold"/>
            </a:endParaRP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200" b="1" dirty="0">
                <a:solidFill>
                  <a:srgbClr val="5479A2"/>
                </a:solidFill>
                <a:latin typeface="Phenomena" panose="020B0604020202020204" charset="-52"/>
                <a:sym typeface="Muller Bold"/>
              </a:rPr>
              <a:t>участвуют в подготовке и проведении мероприятий в рамках сопровождения непрерывного развития профессионального мастерства педагогических работников и управленческих кадров</a:t>
            </a:r>
          </a:p>
          <a:p>
            <a:pPr lvl="0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1400" b="1" dirty="0">
              <a:solidFill>
                <a:srgbClr val="5479A2"/>
              </a:solidFill>
              <a:latin typeface="Phenomena" panose="020B0604020202020204" charset="-52"/>
              <a:sym typeface="Muller Bold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F84C75-B43F-4370-8507-05715BE00A65}"/>
              </a:ext>
            </a:extLst>
          </p:cNvPr>
          <p:cNvSpPr/>
          <p:nvPr/>
        </p:nvSpPr>
        <p:spPr>
          <a:xfrm>
            <a:off x="9080268" y="1906068"/>
            <a:ext cx="265868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400" b="1" dirty="0">
                <a:solidFill>
                  <a:srgbClr val="5479A2"/>
                </a:solidFill>
                <a:latin typeface="Phenomena" panose="020B0604020202020204" charset="-52"/>
                <a:sym typeface="Muller Bold"/>
              </a:rPr>
              <a:t>Работники ММС проходят обучение по </a:t>
            </a:r>
            <a:r>
              <a:rPr lang="ru-RU" sz="1400" b="1" dirty="0" err="1">
                <a:solidFill>
                  <a:srgbClr val="5479A2"/>
                </a:solidFill>
                <a:latin typeface="Phenomena" panose="020B0604020202020204" charset="-52"/>
                <a:sym typeface="Muller Bold"/>
              </a:rPr>
              <a:t>тьюторскому</a:t>
            </a:r>
            <a:r>
              <a:rPr lang="ru-RU" sz="1400" b="1" dirty="0">
                <a:solidFill>
                  <a:srgbClr val="5479A2"/>
                </a:solidFill>
                <a:latin typeface="Phenomena" panose="020B0604020202020204" charset="-52"/>
                <a:sym typeface="Muller Bold"/>
              </a:rPr>
              <a:t> сопровождению педагогических работников на базе ГБУ ДПО РМ «ЦНППМ «Педагог 13.ру»</a:t>
            </a:r>
          </a:p>
        </p:txBody>
      </p:sp>
      <p:sp>
        <p:nvSpPr>
          <p:cNvPr id="9" name="Стрелка: пятиугольник 8">
            <a:extLst>
              <a:ext uri="{FF2B5EF4-FFF2-40B4-BE49-F238E27FC236}">
                <a16:creationId xmlns:a16="http://schemas.microsoft.com/office/drawing/2014/main" id="{C6EEB84A-54EB-4A91-A060-71407337DE29}"/>
              </a:ext>
            </a:extLst>
          </p:cNvPr>
          <p:cNvSpPr/>
          <p:nvPr/>
        </p:nvSpPr>
        <p:spPr>
          <a:xfrm>
            <a:off x="216383" y="1323891"/>
            <a:ext cx="413614" cy="121775"/>
          </a:xfrm>
          <a:prstGeom prst="homePlate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id="{EF925D54-CA79-4B24-99FE-14D0CCF5B294}"/>
              </a:ext>
            </a:extLst>
          </p:cNvPr>
          <p:cNvSpPr/>
          <p:nvPr/>
        </p:nvSpPr>
        <p:spPr>
          <a:xfrm>
            <a:off x="216383" y="1980978"/>
            <a:ext cx="413614" cy="121775"/>
          </a:xfrm>
          <a:prstGeom prst="homePlate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пятиугольник 10">
            <a:extLst>
              <a:ext uri="{FF2B5EF4-FFF2-40B4-BE49-F238E27FC236}">
                <a16:creationId xmlns:a16="http://schemas.microsoft.com/office/drawing/2014/main" id="{47351861-9123-46DD-BA33-EAF49F632875}"/>
              </a:ext>
            </a:extLst>
          </p:cNvPr>
          <p:cNvSpPr/>
          <p:nvPr/>
        </p:nvSpPr>
        <p:spPr>
          <a:xfrm>
            <a:off x="216383" y="2300768"/>
            <a:ext cx="413614" cy="121775"/>
          </a:xfrm>
          <a:prstGeom prst="homePlate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0FDEB079-257F-41E2-B703-0C32797A0A25}"/>
              </a:ext>
            </a:extLst>
          </p:cNvPr>
          <p:cNvSpPr/>
          <p:nvPr/>
        </p:nvSpPr>
        <p:spPr>
          <a:xfrm>
            <a:off x="216383" y="2953881"/>
            <a:ext cx="413614" cy="121775"/>
          </a:xfrm>
          <a:prstGeom prst="homePlate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96353D8-02E4-4DD3-ADE6-C388E7295ED1}"/>
              </a:ext>
            </a:extLst>
          </p:cNvPr>
          <p:cNvSpPr/>
          <p:nvPr/>
        </p:nvSpPr>
        <p:spPr>
          <a:xfrm>
            <a:off x="420984" y="3474043"/>
            <a:ext cx="5740696" cy="503256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Методический (научно-методический) совет образовательной организации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4024799-B572-4DE2-AC63-52F3F7FFF914}"/>
              </a:ext>
            </a:extLst>
          </p:cNvPr>
          <p:cNvSpPr/>
          <p:nvPr/>
        </p:nvSpPr>
        <p:spPr>
          <a:xfrm>
            <a:off x="6819384" y="3474043"/>
            <a:ext cx="5057407" cy="512246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Методические объединения, профессиональные объединения педагогических работников</a:t>
            </a: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ABC64858-A8D9-4DDB-83D4-C9B3E6CFE1C9}"/>
              </a:ext>
            </a:extLst>
          </p:cNvPr>
          <p:cNvSpPr/>
          <p:nvPr/>
        </p:nvSpPr>
        <p:spPr>
          <a:xfrm rot="5400000">
            <a:off x="29475" y="4098995"/>
            <a:ext cx="307314" cy="30731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id="{DF110929-2B25-4F37-892E-2B599461747D}"/>
              </a:ext>
            </a:extLst>
          </p:cNvPr>
          <p:cNvSpPr/>
          <p:nvPr/>
        </p:nvSpPr>
        <p:spPr>
          <a:xfrm rot="5400000">
            <a:off x="29475" y="4921192"/>
            <a:ext cx="307314" cy="30731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id="{6AA796B7-C6B9-4730-80B5-D410A95849AA}"/>
              </a:ext>
            </a:extLst>
          </p:cNvPr>
          <p:cNvSpPr/>
          <p:nvPr/>
        </p:nvSpPr>
        <p:spPr>
          <a:xfrm rot="5400000">
            <a:off x="29475" y="5752389"/>
            <a:ext cx="307314" cy="30731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шеврон 23">
            <a:extLst>
              <a:ext uri="{FF2B5EF4-FFF2-40B4-BE49-F238E27FC236}">
                <a16:creationId xmlns:a16="http://schemas.microsoft.com/office/drawing/2014/main" id="{56F8B6C7-CA84-4994-9BAD-3F27006B6FC4}"/>
              </a:ext>
            </a:extLst>
          </p:cNvPr>
          <p:cNvSpPr/>
          <p:nvPr/>
        </p:nvSpPr>
        <p:spPr>
          <a:xfrm rot="5400000">
            <a:off x="30831" y="6244652"/>
            <a:ext cx="307314" cy="30731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Капля 24">
            <a:extLst>
              <a:ext uri="{FF2B5EF4-FFF2-40B4-BE49-F238E27FC236}">
                <a16:creationId xmlns:a16="http://schemas.microsoft.com/office/drawing/2014/main" id="{8361C6D7-EAF7-4F3C-A827-7066D284BDF6}"/>
              </a:ext>
            </a:extLst>
          </p:cNvPr>
          <p:cNvSpPr/>
          <p:nvPr/>
        </p:nvSpPr>
        <p:spPr>
          <a:xfrm rot="2700000">
            <a:off x="8668269" y="1443300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звитие  сегмента  зубных паст">
            <a:extLst>
              <a:ext uri="{FF2B5EF4-FFF2-40B4-BE49-F238E27FC236}">
                <a16:creationId xmlns:a16="http://schemas.microsoft.com/office/drawing/2014/main" id="{65B7DE52-E0E3-408E-B677-E5E79F431793}"/>
              </a:ext>
            </a:extLst>
          </p:cNvPr>
          <p:cNvSpPr txBox="1"/>
          <p:nvPr/>
        </p:nvSpPr>
        <p:spPr>
          <a:xfrm>
            <a:off x="7002558" y="4065209"/>
            <a:ext cx="4835663" cy="2211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2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  <a:t>создают образовательную среду для проявления творческой активности педагогических работников, развития профессиональных компетенций и преодоления профессиональных дефицитов;</a:t>
            </a: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1200" b="1" dirty="0">
              <a:solidFill>
                <a:schemeClr val="bg1"/>
              </a:solidFill>
              <a:latin typeface="Phenomena" panose="020B0604020202020204" charset="-52"/>
              <a:sym typeface="Muller Bold"/>
            </a:endParaRP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2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  <a:t>организуют непрерывное внутрикорпоративное обучение в процессе совместного решения актуальных задач организации и возникающих в работе проблем;</a:t>
            </a: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1200" b="1" dirty="0">
              <a:solidFill>
                <a:schemeClr val="bg1"/>
              </a:solidFill>
              <a:latin typeface="Phenomena" panose="020B0604020202020204" charset="-52"/>
              <a:sym typeface="Muller Bold"/>
            </a:endParaRP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2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  <a:t>организуют взаимодействие и «горизонтальное» обучение педагогических работников на основе обмена опытом, в том числе реализуют программы наставничества;</a:t>
            </a: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1200" b="1" dirty="0">
              <a:solidFill>
                <a:schemeClr val="bg1"/>
              </a:solidFill>
              <a:latin typeface="Phenomena" panose="020B0604020202020204" charset="-52"/>
              <a:sym typeface="Muller Bold"/>
            </a:endParaRPr>
          </a:p>
          <a:p>
            <a:pPr lvl="0" algn="just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1200" b="1" dirty="0">
                <a:solidFill>
                  <a:schemeClr val="bg1"/>
                </a:solidFill>
                <a:latin typeface="Phenomena" panose="020B0604020202020204" charset="-52"/>
                <a:sym typeface="Muller Bold"/>
              </a:rPr>
              <a:t>оказывают помощь педагогическим работникам в обобщении и презентации своего опыта работы</a:t>
            </a:r>
            <a:endParaRPr lang="ru-RU" sz="1400" b="1" dirty="0">
              <a:solidFill>
                <a:schemeClr val="bg1"/>
              </a:solidFill>
              <a:latin typeface="Phenomena" panose="020B0604020202020204" charset="-52"/>
              <a:sym typeface="Muller Bold"/>
            </a:endParaRPr>
          </a:p>
        </p:txBody>
      </p:sp>
      <p:sp>
        <p:nvSpPr>
          <p:cNvPr id="28" name="Капля 27">
            <a:extLst>
              <a:ext uri="{FF2B5EF4-FFF2-40B4-BE49-F238E27FC236}">
                <a16:creationId xmlns:a16="http://schemas.microsoft.com/office/drawing/2014/main" id="{C051CB2B-8825-42AC-84EF-B1FE328F4C21}"/>
              </a:ext>
            </a:extLst>
          </p:cNvPr>
          <p:cNvSpPr/>
          <p:nvPr/>
        </p:nvSpPr>
        <p:spPr>
          <a:xfrm rot="18900000">
            <a:off x="8521985" y="6341454"/>
            <a:ext cx="310994" cy="310994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апля 28">
            <a:extLst>
              <a:ext uri="{FF2B5EF4-FFF2-40B4-BE49-F238E27FC236}">
                <a16:creationId xmlns:a16="http://schemas.microsoft.com/office/drawing/2014/main" id="{52FF42D7-2D5E-4A6E-9866-8455DCD56A5C}"/>
              </a:ext>
            </a:extLst>
          </p:cNvPr>
          <p:cNvSpPr/>
          <p:nvPr/>
        </p:nvSpPr>
        <p:spPr>
          <a:xfrm rot="18900000">
            <a:off x="8979743" y="6341453"/>
            <a:ext cx="310994" cy="310994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апля 29">
            <a:extLst>
              <a:ext uri="{FF2B5EF4-FFF2-40B4-BE49-F238E27FC236}">
                <a16:creationId xmlns:a16="http://schemas.microsoft.com/office/drawing/2014/main" id="{169600FC-D624-4B4A-BAE9-104080CB9781}"/>
              </a:ext>
            </a:extLst>
          </p:cNvPr>
          <p:cNvSpPr/>
          <p:nvPr/>
        </p:nvSpPr>
        <p:spPr>
          <a:xfrm rot="18900000">
            <a:off x="9437501" y="6336642"/>
            <a:ext cx="310994" cy="310994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Капля 30">
            <a:extLst>
              <a:ext uri="{FF2B5EF4-FFF2-40B4-BE49-F238E27FC236}">
                <a16:creationId xmlns:a16="http://schemas.microsoft.com/office/drawing/2014/main" id="{F05416D0-FEED-498D-97F2-F1CA00560C1B}"/>
              </a:ext>
            </a:extLst>
          </p:cNvPr>
          <p:cNvSpPr/>
          <p:nvPr/>
        </p:nvSpPr>
        <p:spPr>
          <a:xfrm rot="18900000">
            <a:off x="9907128" y="6336642"/>
            <a:ext cx="310994" cy="310994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Капля 31">
            <a:extLst>
              <a:ext uri="{FF2B5EF4-FFF2-40B4-BE49-F238E27FC236}">
                <a16:creationId xmlns:a16="http://schemas.microsoft.com/office/drawing/2014/main" id="{24ABF494-68D6-4314-BE34-616FC2F59131}"/>
              </a:ext>
            </a:extLst>
          </p:cNvPr>
          <p:cNvSpPr/>
          <p:nvPr/>
        </p:nvSpPr>
        <p:spPr>
          <a:xfrm rot="18900000">
            <a:off x="10376754" y="6340641"/>
            <a:ext cx="310994" cy="310994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апля 32">
            <a:extLst>
              <a:ext uri="{FF2B5EF4-FFF2-40B4-BE49-F238E27FC236}">
                <a16:creationId xmlns:a16="http://schemas.microsoft.com/office/drawing/2014/main" id="{6DE0EBC9-6EA4-4EBD-9BF7-377C2EE9DF92}"/>
              </a:ext>
            </a:extLst>
          </p:cNvPr>
          <p:cNvSpPr/>
          <p:nvPr/>
        </p:nvSpPr>
        <p:spPr>
          <a:xfrm rot="18900000">
            <a:off x="10835318" y="6332329"/>
            <a:ext cx="310994" cy="310994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шеврон 33">
            <a:extLst>
              <a:ext uri="{FF2B5EF4-FFF2-40B4-BE49-F238E27FC236}">
                <a16:creationId xmlns:a16="http://schemas.microsoft.com/office/drawing/2014/main" id="{C6C47CE7-FF51-4E02-B2DD-EBDB15B0F57F}"/>
              </a:ext>
            </a:extLst>
          </p:cNvPr>
          <p:cNvSpPr/>
          <p:nvPr/>
        </p:nvSpPr>
        <p:spPr>
          <a:xfrm rot="5400000">
            <a:off x="6514090" y="4139722"/>
            <a:ext cx="307314" cy="30731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: шеврон 34">
            <a:extLst>
              <a:ext uri="{FF2B5EF4-FFF2-40B4-BE49-F238E27FC236}">
                <a16:creationId xmlns:a16="http://schemas.microsoft.com/office/drawing/2014/main" id="{FCC4A878-1930-47AA-9595-C79F3C8B123B}"/>
              </a:ext>
            </a:extLst>
          </p:cNvPr>
          <p:cNvSpPr/>
          <p:nvPr/>
        </p:nvSpPr>
        <p:spPr>
          <a:xfrm rot="5400000">
            <a:off x="6512070" y="4777735"/>
            <a:ext cx="307314" cy="30731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: шеврон 35">
            <a:extLst>
              <a:ext uri="{FF2B5EF4-FFF2-40B4-BE49-F238E27FC236}">
                <a16:creationId xmlns:a16="http://schemas.microsoft.com/office/drawing/2014/main" id="{F25A6706-4354-4A31-B488-F5CBF4A21D86}"/>
              </a:ext>
            </a:extLst>
          </p:cNvPr>
          <p:cNvSpPr/>
          <p:nvPr/>
        </p:nvSpPr>
        <p:spPr>
          <a:xfrm rot="5400000">
            <a:off x="6512070" y="5292621"/>
            <a:ext cx="307314" cy="30731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: шеврон 36">
            <a:extLst>
              <a:ext uri="{FF2B5EF4-FFF2-40B4-BE49-F238E27FC236}">
                <a16:creationId xmlns:a16="http://schemas.microsoft.com/office/drawing/2014/main" id="{6A37A13B-B52E-45CA-9376-7EDC48A63E32}"/>
              </a:ext>
            </a:extLst>
          </p:cNvPr>
          <p:cNvSpPr/>
          <p:nvPr/>
        </p:nvSpPr>
        <p:spPr>
          <a:xfrm rot="5400000">
            <a:off x="6512070" y="5930634"/>
            <a:ext cx="307314" cy="30731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8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звитие  сегмента  зубных паст">
            <a:extLst>
              <a:ext uri="{FF2B5EF4-FFF2-40B4-BE49-F238E27FC236}">
                <a16:creationId xmlns:a16="http://schemas.microsoft.com/office/drawing/2014/main" id="{9A685543-953F-4088-B635-C9D554C082C9}"/>
              </a:ext>
            </a:extLst>
          </p:cNvPr>
          <p:cNvSpPr txBox="1"/>
          <p:nvPr/>
        </p:nvSpPr>
        <p:spPr>
          <a:xfrm>
            <a:off x="0" y="235926"/>
            <a:ext cx="1219199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400" b="1" dirty="0">
                <a:solidFill>
                  <a:srgbClr val="EE742B"/>
                </a:solidFill>
                <a:latin typeface="Phenomena" panose="020B0604020202020204" charset="-52"/>
                <a:sym typeface="Muller Bold"/>
              </a:rPr>
              <a:t>Направления взаимодействия субъектов РС НМС</a:t>
            </a:r>
            <a:endParaRPr lang="ru-RU" sz="2400" b="1" dirty="0">
              <a:solidFill>
                <a:srgbClr val="EE742B"/>
              </a:solidFill>
              <a:latin typeface="Phenomena" panose="020B0604020202020204" charset="-52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EA098AF-59DB-448C-BBC0-1BBBB13F2144}"/>
              </a:ext>
            </a:extLst>
          </p:cNvPr>
          <p:cNvSpPr/>
          <p:nvPr/>
        </p:nvSpPr>
        <p:spPr>
          <a:xfrm>
            <a:off x="561794" y="868571"/>
            <a:ext cx="10934746" cy="878663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E742B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F9D5AC-3FF9-4101-9D71-27097E2CDB32}"/>
              </a:ext>
            </a:extLst>
          </p:cNvPr>
          <p:cNvSpPr/>
          <p:nvPr/>
        </p:nvSpPr>
        <p:spPr>
          <a:xfrm>
            <a:off x="626189" y="868571"/>
            <a:ext cx="10934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2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Управление системой научно-методического сопровождения педагогических работников </a:t>
            </a:r>
          </a:p>
          <a:p>
            <a:pPr lvl="0" algn="ctr" defTabSz="457200"/>
            <a:r>
              <a:rPr lang="ru-RU" sz="2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и управленческих кадров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4BD71273-17A1-4045-9F82-18811A0DFAFE}"/>
              </a:ext>
            </a:extLst>
          </p:cNvPr>
          <p:cNvSpPr/>
          <p:nvPr/>
        </p:nvSpPr>
        <p:spPr>
          <a:xfrm rot="5400000">
            <a:off x="251421" y="1309807"/>
            <a:ext cx="620745" cy="620745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416962-B01B-4BF6-A8EA-1DA4C541EE70}"/>
              </a:ext>
            </a:extLst>
          </p:cNvPr>
          <p:cNvSpPr/>
          <p:nvPr/>
        </p:nvSpPr>
        <p:spPr>
          <a:xfrm>
            <a:off x="0" y="6031606"/>
            <a:ext cx="12191999" cy="826394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6A1C85-E4D3-4298-BE47-84CD7B8FDC67}"/>
              </a:ext>
            </a:extLst>
          </p:cNvPr>
          <p:cNvSpPr/>
          <p:nvPr/>
        </p:nvSpPr>
        <p:spPr>
          <a:xfrm>
            <a:off x="4702722" y="6243152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ЦОКО – «Перспектива»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AD4334-FCC4-4214-B75D-8ED739DB3A66}"/>
              </a:ext>
            </a:extLst>
          </p:cNvPr>
          <p:cNvSpPr/>
          <p:nvPr/>
        </p:nvSpPr>
        <p:spPr>
          <a:xfrm>
            <a:off x="744576" y="6212777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ЦНППМ «Педагог 13.ру»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D404E8B-B8BF-4075-8B41-D7E85EEFC031}"/>
              </a:ext>
            </a:extLst>
          </p:cNvPr>
          <p:cNvSpPr/>
          <p:nvPr/>
        </p:nvSpPr>
        <p:spPr>
          <a:xfrm>
            <a:off x="8665316" y="6243152"/>
            <a:ext cx="283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Министерство образования РМ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F1445CE-54C2-4736-9DB1-503E109CB93C}"/>
              </a:ext>
            </a:extLst>
          </p:cNvPr>
          <p:cNvSpPr/>
          <p:nvPr/>
        </p:nvSpPr>
        <p:spPr>
          <a:xfrm>
            <a:off x="1573350" y="3202321"/>
            <a:ext cx="2034862" cy="2034862"/>
          </a:xfrm>
          <a:prstGeom prst="rect">
            <a:avLst/>
          </a:prstGeom>
          <a:solidFill>
            <a:schemeClr val="bg1"/>
          </a:solidFill>
          <a:ln w="57150">
            <a:solidFill>
              <a:srgbClr val="547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Разработка </a:t>
            </a:r>
          </a:p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и внедрение документации, сопровождающей функционирование </a:t>
            </a:r>
          </a:p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РС НМС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BA80BCF-B660-4109-A9DA-0821F7760AAE}"/>
              </a:ext>
            </a:extLst>
          </p:cNvPr>
          <p:cNvSpPr/>
          <p:nvPr/>
        </p:nvSpPr>
        <p:spPr>
          <a:xfrm>
            <a:off x="3919451" y="3202321"/>
            <a:ext cx="2034862" cy="2034862"/>
          </a:xfrm>
          <a:prstGeom prst="rect">
            <a:avLst/>
          </a:prstGeom>
          <a:solidFill>
            <a:schemeClr val="bg1"/>
          </a:solidFill>
          <a:ln w="57150">
            <a:solidFill>
              <a:srgbClr val="547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Разработка критериев и индикаторов эффективности</a:t>
            </a:r>
          </a:p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РС НМС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C5734EE-D6C3-4604-8EF2-96C7E109F577}"/>
              </a:ext>
            </a:extLst>
          </p:cNvPr>
          <p:cNvSpPr/>
          <p:nvPr/>
        </p:nvSpPr>
        <p:spPr>
          <a:xfrm>
            <a:off x="6237687" y="3202096"/>
            <a:ext cx="2034862" cy="2034862"/>
          </a:xfrm>
          <a:prstGeom prst="rect">
            <a:avLst/>
          </a:prstGeom>
          <a:solidFill>
            <a:schemeClr val="bg1"/>
          </a:solidFill>
          <a:ln w="57150">
            <a:solidFill>
              <a:srgbClr val="547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Мониторинг эффективности</a:t>
            </a:r>
          </a:p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Деятельности</a:t>
            </a:r>
          </a:p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 РС НМС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3FE594E-0485-4614-9AD5-2EF29B5C57CB}"/>
              </a:ext>
            </a:extLst>
          </p:cNvPr>
          <p:cNvSpPr/>
          <p:nvPr/>
        </p:nvSpPr>
        <p:spPr>
          <a:xfrm>
            <a:off x="8583788" y="3202096"/>
            <a:ext cx="2034862" cy="2034862"/>
          </a:xfrm>
          <a:prstGeom prst="rect">
            <a:avLst/>
          </a:prstGeom>
          <a:solidFill>
            <a:schemeClr val="bg1"/>
          </a:solidFill>
          <a:ln w="57150">
            <a:solidFill>
              <a:srgbClr val="547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Организация деятельности регионального методического актива</a:t>
            </a:r>
          </a:p>
        </p:txBody>
      </p:sp>
      <p:sp>
        <p:nvSpPr>
          <p:cNvPr id="23" name="Капля 22">
            <a:extLst>
              <a:ext uri="{FF2B5EF4-FFF2-40B4-BE49-F238E27FC236}">
                <a16:creationId xmlns:a16="http://schemas.microsoft.com/office/drawing/2014/main" id="{D52C99C3-EA0E-4240-AC44-6A357914EA7F}"/>
              </a:ext>
            </a:extLst>
          </p:cNvPr>
          <p:cNvSpPr/>
          <p:nvPr/>
        </p:nvSpPr>
        <p:spPr>
          <a:xfrm rot="18900000">
            <a:off x="2232974" y="2299985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апля 23">
            <a:extLst>
              <a:ext uri="{FF2B5EF4-FFF2-40B4-BE49-F238E27FC236}">
                <a16:creationId xmlns:a16="http://schemas.microsoft.com/office/drawing/2014/main" id="{C985532F-0C90-4BA4-9DAC-A55D27A76172}"/>
              </a:ext>
            </a:extLst>
          </p:cNvPr>
          <p:cNvSpPr/>
          <p:nvPr/>
        </p:nvSpPr>
        <p:spPr>
          <a:xfrm rot="18900000">
            <a:off x="4609125" y="2299987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апля 24">
            <a:extLst>
              <a:ext uri="{FF2B5EF4-FFF2-40B4-BE49-F238E27FC236}">
                <a16:creationId xmlns:a16="http://schemas.microsoft.com/office/drawing/2014/main" id="{E4132686-D42F-466E-937C-2F2C9C522F32}"/>
              </a:ext>
            </a:extLst>
          </p:cNvPr>
          <p:cNvSpPr/>
          <p:nvPr/>
        </p:nvSpPr>
        <p:spPr>
          <a:xfrm rot="18900000">
            <a:off x="6927629" y="2299985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апля 25">
            <a:extLst>
              <a:ext uri="{FF2B5EF4-FFF2-40B4-BE49-F238E27FC236}">
                <a16:creationId xmlns:a16="http://schemas.microsoft.com/office/drawing/2014/main" id="{49924426-1903-4968-A57A-64933981CC13}"/>
              </a:ext>
            </a:extLst>
          </p:cNvPr>
          <p:cNvSpPr/>
          <p:nvPr/>
        </p:nvSpPr>
        <p:spPr>
          <a:xfrm rot="18900000">
            <a:off x="9357138" y="2299987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050AA3E-5EF2-426F-A31A-42D8211ABE49}"/>
              </a:ext>
            </a:extLst>
          </p:cNvPr>
          <p:cNvSpPr/>
          <p:nvPr/>
        </p:nvSpPr>
        <p:spPr>
          <a:xfrm>
            <a:off x="100632" y="3588912"/>
            <a:ext cx="1287887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09422FD-CE7B-4E44-82B5-1A878C4AF3AD}"/>
              </a:ext>
            </a:extLst>
          </p:cNvPr>
          <p:cNvSpPr/>
          <p:nvPr/>
        </p:nvSpPr>
        <p:spPr>
          <a:xfrm>
            <a:off x="100632" y="4062840"/>
            <a:ext cx="1287887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5B2AA7E-0B2B-4A9C-BCA4-B0F00F3761A4}"/>
              </a:ext>
            </a:extLst>
          </p:cNvPr>
          <p:cNvSpPr/>
          <p:nvPr/>
        </p:nvSpPr>
        <p:spPr>
          <a:xfrm>
            <a:off x="100631" y="4559388"/>
            <a:ext cx="1287887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E74A4C2-4646-4D52-BBB6-3A6671D93584}"/>
              </a:ext>
            </a:extLst>
          </p:cNvPr>
          <p:cNvSpPr/>
          <p:nvPr/>
        </p:nvSpPr>
        <p:spPr>
          <a:xfrm>
            <a:off x="10803481" y="3449393"/>
            <a:ext cx="1287887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58CCC93-C36D-4A04-843E-72993E0AF913}"/>
              </a:ext>
            </a:extLst>
          </p:cNvPr>
          <p:cNvSpPr/>
          <p:nvPr/>
        </p:nvSpPr>
        <p:spPr>
          <a:xfrm>
            <a:off x="10803481" y="3923321"/>
            <a:ext cx="1287887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3A40835-438B-467F-ABA5-6F23577382E4}"/>
              </a:ext>
            </a:extLst>
          </p:cNvPr>
          <p:cNvSpPr/>
          <p:nvPr/>
        </p:nvSpPr>
        <p:spPr>
          <a:xfrm>
            <a:off x="10803480" y="4419869"/>
            <a:ext cx="1287887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шеврон 33">
            <a:extLst>
              <a:ext uri="{FF2B5EF4-FFF2-40B4-BE49-F238E27FC236}">
                <a16:creationId xmlns:a16="http://schemas.microsoft.com/office/drawing/2014/main" id="{3C6008F9-2CE7-4EF2-A348-7A5C105625A8}"/>
              </a:ext>
            </a:extLst>
          </p:cNvPr>
          <p:cNvSpPr/>
          <p:nvPr/>
        </p:nvSpPr>
        <p:spPr>
          <a:xfrm rot="5400000">
            <a:off x="3526626" y="5459698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: шеврон 34">
            <a:extLst>
              <a:ext uri="{FF2B5EF4-FFF2-40B4-BE49-F238E27FC236}">
                <a16:creationId xmlns:a16="http://schemas.microsoft.com/office/drawing/2014/main" id="{E3EFF140-3430-4961-99A7-90EEE147ECE8}"/>
              </a:ext>
            </a:extLst>
          </p:cNvPr>
          <p:cNvSpPr/>
          <p:nvPr/>
        </p:nvSpPr>
        <p:spPr>
          <a:xfrm rot="5400000">
            <a:off x="5883207" y="5459698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: шеврон 35">
            <a:extLst>
              <a:ext uri="{FF2B5EF4-FFF2-40B4-BE49-F238E27FC236}">
                <a16:creationId xmlns:a16="http://schemas.microsoft.com/office/drawing/2014/main" id="{D43FDE17-0D2D-4961-886F-742AFF812FA8}"/>
              </a:ext>
            </a:extLst>
          </p:cNvPr>
          <p:cNvSpPr/>
          <p:nvPr/>
        </p:nvSpPr>
        <p:spPr>
          <a:xfrm rot="5400000">
            <a:off x="8239788" y="5459698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1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звитие  сегмента  зубных паст">
            <a:extLst>
              <a:ext uri="{FF2B5EF4-FFF2-40B4-BE49-F238E27FC236}">
                <a16:creationId xmlns:a16="http://schemas.microsoft.com/office/drawing/2014/main" id="{9A685543-953F-4088-B635-C9D554C082C9}"/>
              </a:ext>
            </a:extLst>
          </p:cNvPr>
          <p:cNvSpPr txBox="1"/>
          <p:nvPr/>
        </p:nvSpPr>
        <p:spPr>
          <a:xfrm>
            <a:off x="0" y="235926"/>
            <a:ext cx="1219199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400" b="1" dirty="0">
                <a:solidFill>
                  <a:srgbClr val="EE742B"/>
                </a:solidFill>
                <a:latin typeface="Phenomena" panose="020B0604020202020204" charset="-52"/>
                <a:sym typeface="Muller Bold"/>
              </a:rPr>
              <a:t>Направления взаимодействия субъектов РС НМС</a:t>
            </a:r>
            <a:endParaRPr lang="ru-RU" sz="2400" b="1" dirty="0">
              <a:solidFill>
                <a:srgbClr val="EE742B"/>
              </a:solidFill>
              <a:latin typeface="Phenomena" panose="020B0604020202020204" charset="-52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EA098AF-59DB-448C-BBC0-1BBBB13F2144}"/>
              </a:ext>
            </a:extLst>
          </p:cNvPr>
          <p:cNvSpPr/>
          <p:nvPr/>
        </p:nvSpPr>
        <p:spPr>
          <a:xfrm>
            <a:off x="561794" y="868571"/>
            <a:ext cx="10934746" cy="878663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E742B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F9D5AC-3FF9-4101-9D71-27097E2CDB32}"/>
              </a:ext>
            </a:extLst>
          </p:cNvPr>
          <p:cNvSpPr/>
          <p:nvPr/>
        </p:nvSpPr>
        <p:spPr>
          <a:xfrm>
            <a:off x="626189" y="868571"/>
            <a:ext cx="10934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2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Непрерывное повышение профессионального мастерства педагогических </a:t>
            </a:r>
          </a:p>
          <a:p>
            <a:pPr lvl="0" algn="ctr" defTabSz="457200"/>
            <a:r>
              <a:rPr lang="ru-RU" sz="2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работников и управленческих кадров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4BD71273-17A1-4045-9F82-18811A0DFAFE}"/>
              </a:ext>
            </a:extLst>
          </p:cNvPr>
          <p:cNvSpPr/>
          <p:nvPr/>
        </p:nvSpPr>
        <p:spPr>
          <a:xfrm rot="5400000">
            <a:off x="251421" y="1309807"/>
            <a:ext cx="620745" cy="620745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416962-B01B-4BF6-A8EA-1DA4C541EE70}"/>
              </a:ext>
            </a:extLst>
          </p:cNvPr>
          <p:cNvSpPr/>
          <p:nvPr/>
        </p:nvSpPr>
        <p:spPr>
          <a:xfrm>
            <a:off x="1" y="6042062"/>
            <a:ext cx="12191999" cy="826394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6A1C85-E4D3-4298-BE47-84CD7B8FDC67}"/>
              </a:ext>
            </a:extLst>
          </p:cNvPr>
          <p:cNvSpPr/>
          <p:nvPr/>
        </p:nvSpPr>
        <p:spPr>
          <a:xfrm>
            <a:off x="283129" y="6077314"/>
            <a:ext cx="16834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ЦОКО – «Перспектива»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F1445CE-54C2-4736-9DB1-503E109CB93C}"/>
              </a:ext>
            </a:extLst>
          </p:cNvPr>
          <p:cNvSpPr/>
          <p:nvPr/>
        </p:nvSpPr>
        <p:spPr>
          <a:xfrm>
            <a:off x="626189" y="2173465"/>
            <a:ext cx="1511704" cy="1511704"/>
          </a:xfrm>
          <a:prstGeom prst="rect">
            <a:avLst/>
          </a:prstGeom>
          <a:solidFill>
            <a:schemeClr val="bg1"/>
          </a:solidFill>
          <a:ln w="57150">
            <a:solidFill>
              <a:srgbClr val="547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Мониторинг потребности педагогических коллективов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050AA3E-5EF2-426F-A31A-42D8211ABE49}"/>
              </a:ext>
            </a:extLst>
          </p:cNvPr>
          <p:cNvSpPr/>
          <p:nvPr/>
        </p:nvSpPr>
        <p:spPr>
          <a:xfrm>
            <a:off x="0" y="2401797"/>
            <a:ext cx="470569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09422FD-CE7B-4E44-82B5-1A878C4AF3AD}"/>
              </a:ext>
            </a:extLst>
          </p:cNvPr>
          <p:cNvSpPr/>
          <p:nvPr/>
        </p:nvSpPr>
        <p:spPr>
          <a:xfrm>
            <a:off x="0" y="2875725"/>
            <a:ext cx="470569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5B2AA7E-0B2B-4A9C-BCA4-B0F00F3761A4}"/>
              </a:ext>
            </a:extLst>
          </p:cNvPr>
          <p:cNvSpPr/>
          <p:nvPr/>
        </p:nvSpPr>
        <p:spPr>
          <a:xfrm>
            <a:off x="-1" y="3372273"/>
            <a:ext cx="470569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E74A4C2-4646-4D52-BBB6-3A6671D93584}"/>
              </a:ext>
            </a:extLst>
          </p:cNvPr>
          <p:cNvSpPr/>
          <p:nvPr/>
        </p:nvSpPr>
        <p:spPr>
          <a:xfrm>
            <a:off x="6484160" y="2236448"/>
            <a:ext cx="1287887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58CCC93-C36D-4A04-843E-72993E0AF913}"/>
              </a:ext>
            </a:extLst>
          </p:cNvPr>
          <p:cNvSpPr/>
          <p:nvPr/>
        </p:nvSpPr>
        <p:spPr>
          <a:xfrm>
            <a:off x="6484160" y="2710376"/>
            <a:ext cx="1287887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3A40835-438B-467F-ABA5-6F23577382E4}"/>
              </a:ext>
            </a:extLst>
          </p:cNvPr>
          <p:cNvSpPr/>
          <p:nvPr/>
        </p:nvSpPr>
        <p:spPr>
          <a:xfrm>
            <a:off x="6484159" y="3206924"/>
            <a:ext cx="1287887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шеврон 33">
            <a:extLst>
              <a:ext uri="{FF2B5EF4-FFF2-40B4-BE49-F238E27FC236}">
                <a16:creationId xmlns:a16="http://schemas.microsoft.com/office/drawing/2014/main" id="{3C6008F9-2CE7-4EF2-A348-7A5C105625A8}"/>
              </a:ext>
            </a:extLst>
          </p:cNvPr>
          <p:cNvSpPr/>
          <p:nvPr/>
        </p:nvSpPr>
        <p:spPr>
          <a:xfrm rot="5400000">
            <a:off x="10227681" y="1529088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: шеврон 34">
            <a:extLst>
              <a:ext uri="{FF2B5EF4-FFF2-40B4-BE49-F238E27FC236}">
                <a16:creationId xmlns:a16="http://schemas.microsoft.com/office/drawing/2014/main" id="{E3EFF140-3430-4961-99A7-90EEE147ECE8}"/>
              </a:ext>
            </a:extLst>
          </p:cNvPr>
          <p:cNvSpPr/>
          <p:nvPr/>
        </p:nvSpPr>
        <p:spPr>
          <a:xfrm rot="5400000">
            <a:off x="9257471" y="1538070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: шеврон 35">
            <a:extLst>
              <a:ext uri="{FF2B5EF4-FFF2-40B4-BE49-F238E27FC236}">
                <a16:creationId xmlns:a16="http://schemas.microsoft.com/office/drawing/2014/main" id="{D43FDE17-0D2D-4961-886F-742AFF812FA8}"/>
              </a:ext>
            </a:extLst>
          </p:cNvPr>
          <p:cNvSpPr/>
          <p:nvPr/>
        </p:nvSpPr>
        <p:spPr>
          <a:xfrm rot="5400000">
            <a:off x="9742576" y="1527808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83916D0-F2B0-475B-80E7-0F40383045F3}"/>
              </a:ext>
            </a:extLst>
          </p:cNvPr>
          <p:cNvSpPr/>
          <p:nvPr/>
        </p:nvSpPr>
        <p:spPr>
          <a:xfrm>
            <a:off x="2437779" y="2173465"/>
            <a:ext cx="1511704" cy="1511704"/>
          </a:xfrm>
          <a:prstGeom prst="rect">
            <a:avLst/>
          </a:prstGeom>
          <a:solidFill>
            <a:schemeClr val="bg1"/>
          </a:solidFill>
          <a:ln w="57150">
            <a:solidFill>
              <a:srgbClr val="547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Разработка и адаптация ДПП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8D84A47-52A2-49C0-968B-C3DD7B4DED17}"/>
              </a:ext>
            </a:extLst>
          </p:cNvPr>
          <p:cNvSpPr/>
          <p:nvPr/>
        </p:nvSpPr>
        <p:spPr>
          <a:xfrm>
            <a:off x="4249369" y="2168825"/>
            <a:ext cx="1511704" cy="1511704"/>
          </a:xfrm>
          <a:prstGeom prst="rect">
            <a:avLst/>
          </a:prstGeom>
          <a:solidFill>
            <a:schemeClr val="bg1"/>
          </a:solidFill>
          <a:ln w="57150">
            <a:solidFill>
              <a:srgbClr val="547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Обучение и </a:t>
            </a:r>
            <a:r>
              <a:rPr lang="ru-RU" dirty="0" err="1">
                <a:solidFill>
                  <a:srgbClr val="5479A2"/>
                </a:solidFill>
                <a:latin typeface="Phenomena" panose="00000500000000000000" pitchFamily="50" charset="-52"/>
              </a:rPr>
              <a:t>посткурсовое</a:t>
            </a:r>
            <a:endParaRPr lang="ru-RU" dirty="0">
              <a:solidFill>
                <a:srgbClr val="5479A2"/>
              </a:solidFill>
              <a:latin typeface="Phenomena" panose="00000500000000000000" pitchFamily="50" charset="-52"/>
            </a:endParaRPr>
          </a:p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сопровождение педагогов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03EF4E5-449D-424E-89A7-9B10810ABA7E}"/>
              </a:ext>
            </a:extLst>
          </p:cNvPr>
          <p:cNvSpPr/>
          <p:nvPr/>
        </p:nvSpPr>
        <p:spPr>
          <a:xfrm>
            <a:off x="8651582" y="2163947"/>
            <a:ext cx="1511704" cy="1511704"/>
          </a:xfrm>
          <a:prstGeom prst="rect">
            <a:avLst/>
          </a:prstGeom>
          <a:solidFill>
            <a:schemeClr val="bg1"/>
          </a:solidFill>
          <a:ln w="57150">
            <a:solidFill>
              <a:srgbClr val="547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Стажерские практики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FF901D2-F52A-4A2B-A3D0-0DC7A272D5E4}"/>
              </a:ext>
            </a:extLst>
          </p:cNvPr>
          <p:cNvSpPr/>
          <p:nvPr/>
        </p:nvSpPr>
        <p:spPr>
          <a:xfrm>
            <a:off x="2759152" y="3958136"/>
            <a:ext cx="3742316" cy="1514121"/>
          </a:xfrm>
          <a:prstGeom prst="rect">
            <a:avLst/>
          </a:prstGeom>
          <a:solidFill>
            <a:schemeClr val="bg1"/>
          </a:solidFill>
          <a:ln w="57150">
            <a:solidFill>
              <a:srgbClr val="547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Диагностика профессиональных дефицитов педагогических работников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D8B6E1F-24E7-4CE8-9199-E6C31B11BD19}"/>
              </a:ext>
            </a:extLst>
          </p:cNvPr>
          <p:cNvSpPr/>
          <p:nvPr/>
        </p:nvSpPr>
        <p:spPr>
          <a:xfrm>
            <a:off x="7561691" y="3963098"/>
            <a:ext cx="1511704" cy="1511704"/>
          </a:xfrm>
          <a:prstGeom prst="rect">
            <a:avLst/>
          </a:prstGeom>
          <a:solidFill>
            <a:schemeClr val="bg1"/>
          </a:solidFill>
          <a:ln w="57150">
            <a:solidFill>
              <a:srgbClr val="547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Разработка и сопровождение</a:t>
            </a:r>
          </a:p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ИОМ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D8CC1A2-38F5-4ECF-9AEF-B3A13AD2AC40}"/>
              </a:ext>
            </a:extLst>
          </p:cNvPr>
          <p:cNvSpPr/>
          <p:nvPr/>
        </p:nvSpPr>
        <p:spPr>
          <a:xfrm>
            <a:off x="9742576" y="3960553"/>
            <a:ext cx="1511704" cy="1511704"/>
          </a:xfrm>
          <a:prstGeom prst="rect">
            <a:avLst/>
          </a:prstGeom>
          <a:solidFill>
            <a:schemeClr val="bg1"/>
          </a:solidFill>
          <a:ln w="57150">
            <a:solidFill>
              <a:srgbClr val="547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Цифровые ресурсы для формирования ИОМ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70DF929-1E61-46F2-BA2F-69548CA5EC33}"/>
              </a:ext>
            </a:extLst>
          </p:cNvPr>
          <p:cNvSpPr/>
          <p:nvPr/>
        </p:nvSpPr>
        <p:spPr>
          <a:xfrm>
            <a:off x="2385466" y="6048606"/>
            <a:ext cx="2834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Муниципальные методические службы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4E7C3F4-E21E-45FD-84BB-1BA3E8DADCBD}"/>
              </a:ext>
            </a:extLst>
          </p:cNvPr>
          <p:cNvSpPr/>
          <p:nvPr/>
        </p:nvSpPr>
        <p:spPr>
          <a:xfrm>
            <a:off x="283129" y="6476048"/>
            <a:ext cx="19191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МГПУ им. М.Е. </a:t>
            </a:r>
            <a:r>
              <a:rPr lang="ru-RU" sz="1400" b="1" dirty="0" err="1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Евсевьева</a:t>
            </a:r>
            <a:endParaRPr lang="ru-RU" sz="1400" b="1" dirty="0">
              <a:solidFill>
                <a:schemeClr val="bg1"/>
              </a:solidFill>
              <a:latin typeface="Phenomena" panose="00000500000000000000" pitchFamily="50" charset="-52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A5A445C-A233-4A53-B74B-C5325549DADB}"/>
              </a:ext>
            </a:extLst>
          </p:cNvPr>
          <p:cNvSpPr/>
          <p:nvPr/>
        </p:nvSpPr>
        <p:spPr>
          <a:xfrm>
            <a:off x="5367764" y="6058167"/>
            <a:ext cx="2531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Региональный методический актив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35FCBF8-8530-43AF-BABF-466B74FE5461}"/>
              </a:ext>
            </a:extLst>
          </p:cNvPr>
          <p:cNvSpPr/>
          <p:nvPr/>
        </p:nvSpPr>
        <p:spPr>
          <a:xfrm>
            <a:off x="4979573" y="6474179"/>
            <a:ext cx="36015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Региональные предметные ассоциации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7B6099-7E4B-46C5-BF75-E8ABA17B57BD}"/>
              </a:ext>
            </a:extLst>
          </p:cNvPr>
          <p:cNvSpPr/>
          <p:nvPr/>
        </p:nvSpPr>
        <p:spPr>
          <a:xfrm>
            <a:off x="8305520" y="6059834"/>
            <a:ext cx="3467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ГБПОУ РМ </a:t>
            </a:r>
            <a:r>
              <a:rPr lang="ru-RU" sz="1400" b="1" dirty="0" err="1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Ичалковский</a:t>
            </a:r>
            <a:r>
              <a:rPr lang="ru-RU" sz="1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 педагогический колледж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7EB0F5-A36F-4EBE-AE3D-12A4FC527DB1}"/>
              </a:ext>
            </a:extLst>
          </p:cNvPr>
          <p:cNvSpPr/>
          <p:nvPr/>
        </p:nvSpPr>
        <p:spPr>
          <a:xfrm>
            <a:off x="8305520" y="6463046"/>
            <a:ext cx="3844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ГБПОУ РМ </a:t>
            </a:r>
            <a:r>
              <a:rPr lang="ru-RU" sz="1400" b="1" dirty="0" err="1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Зубово</a:t>
            </a:r>
            <a:r>
              <a:rPr lang="ru-RU" sz="1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-Полянский педагогический колледж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31391B-B855-4117-BE5E-F89B30D78748}"/>
              </a:ext>
            </a:extLst>
          </p:cNvPr>
          <p:cNvSpPr/>
          <p:nvPr/>
        </p:nvSpPr>
        <p:spPr>
          <a:xfrm>
            <a:off x="-26954" y="6395175"/>
            <a:ext cx="1221895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78D4EE-206D-44C4-BF22-CD14F69E4AD9}"/>
              </a:ext>
            </a:extLst>
          </p:cNvPr>
          <p:cNvSpPr/>
          <p:nvPr/>
        </p:nvSpPr>
        <p:spPr>
          <a:xfrm>
            <a:off x="-1" y="5694905"/>
            <a:ext cx="2408553" cy="294524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AD4334-FCC4-4214-B75D-8ED739DB3A66}"/>
              </a:ext>
            </a:extLst>
          </p:cNvPr>
          <p:cNvSpPr/>
          <p:nvPr/>
        </p:nvSpPr>
        <p:spPr>
          <a:xfrm>
            <a:off x="32911" y="5697275"/>
            <a:ext cx="22175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ЦНППМ «Педагог 13.ру» 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6F68384-6378-4CEA-B45B-1AD16DAB9015}"/>
              </a:ext>
            </a:extLst>
          </p:cNvPr>
          <p:cNvSpPr/>
          <p:nvPr/>
        </p:nvSpPr>
        <p:spPr>
          <a:xfrm>
            <a:off x="2408552" y="6476987"/>
            <a:ext cx="20947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Методические советы ОО</a:t>
            </a:r>
          </a:p>
        </p:txBody>
      </p:sp>
      <p:sp>
        <p:nvSpPr>
          <p:cNvPr id="47" name="Капля 46">
            <a:extLst>
              <a:ext uri="{FF2B5EF4-FFF2-40B4-BE49-F238E27FC236}">
                <a16:creationId xmlns:a16="http://schemas.microsoft.com/office/drawing/2014/main" id="{B2587113-D2A9-43FD-A1DC-980147B05E0A}"/>
              </a:ext>
            </a:extLst>
          </p:cNvPr>
          <p:cNvSpPr/>
          <p:nvPr/>
        </p:nvSpPr>
        <p:spPr>
          <a:xfrm rot="18900000">
            <a:off x="1059179" y="4629589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Капля 47">
            <a:extLst>
              <a:ext uri="{FF2B5EF4-FFF2-40B4-BE49-F238E27FC236}">
                <a16:creationId xmlns:a16="http://schemas.microsoft.com/office/drawing/2014/main" id="{35D6EF94-87D2-43A8-AC98-EE6D83267BE7}"/>
              </a:ext>
            </a:extLst>
          </p:cNvPr>
          <p:cNvSpPr/>
          <p:nvPr/>
        </p:nvSpPr>
        <p:spPr>
          <a:xfrm rot="16200000">
            <a:off x="1403422" y="4052935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апля 48">
            <a:extLst>
              <a:ext uri="{FF2B5EF4-FFF2-40B4-BE49-F238E27FC236}">
                <a16:creationId xmlns:a16="http://schemas.microsoft.com/office/drawing/2014/main" id="{4A21ED59-5990-430E-847B-58212188D5FC}"/>
              </a:ext>
            </a:extLst>
          </p:cNvPr>
          <p:cNvSpPr/>
          <p:nvPr/>
        </p:nvSpPr>
        <p:spPr>
          <a:xfrm>
            <a:off x="738177" y="4056757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2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звитие  сегмента  зубных паст">
            <a:extLst>
              <a:ext uri="{FF2B5EF4-FFF2-40B4-BE49-F238E27FC236}">
                <a16:creationId xmlns:a16="http://schemas.microsoft.com/office/drawing/2014/main" id="{9A685543-953F-4088-B635-C9D554C082C9}"/>
              </a:ext>
            </a:extLst>
          </p:cNvPr>
          <p:cNvSpPr txBox="1"/>
          <p:nvPr/>
        </p:nvSpPr>
        <p:spPr>
          <a:xfrm>
            <a:off x="0" y="235926"/>
            <a:ext cx="1219199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>
              <a:lnSpc>
                <a:spcPct val="90000"/>
              </a:lnSpc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400" b="1" dirty="0">
                <a:solidFill>
                  <a:srgbClr val="EE742B"/>
                </a:solidFill>
                <a:latin typeface="Phenomena" panose="020B0604020202020204" charset="-52"/>
                <a:sym typeface="Muller Bold"/>
              </a:rPr>
              <a:t>Направления взаимодействия субъектов РС НМС</a:t>
            </a:r>
            <a:endParaRPr lang="ru-RU" sz="2400" b="1" dirty="0">
              <a:solidFill>
                <a:srgbClr val="EE742B"/>
              </a:solidFill>
              <a:latin typeface="Phenomena" panose="020B0604020202020204" charset="-52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EA098AF-59DB-448C-BBC0-1BBBB13F2144}"/>
              </a:ext>
            </a:extLst>
          </p:cNvPr>
          <p:cNvSpPr/>
          <p:nvPr/>
        </p:nvSpPr>
        <p:spPr>
          <a:xfrm>
            <a:off x="561794" y="868571"/>
            <a:ext cx="10934746" cy="878663"/>
          </a:xfrm>
          <a:prstGeom prst="round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E742B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F9D5AC-3FF9-4101-9D71-27097E2CDB32}"/>
              </a:ext>
            </a:extLst>
          </p:cNvPr>
          <p:cNvSpPr/>
          <p:nvPr/>
        </p:nvSpPr>
        <p:spPr>
          <a:xfrm>
            <a:off x="626189" y="868571"/>
            <a:ext cx="10934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2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Содержательно-методическое обеспечение непрерывного профессионального (педагогического) образования</a:t>
            </a: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4BD71273-17A1-4045-9F82-18811A0DFAFE}"/>
              </a:ext>
            </a:extLst>
          </p:cNvPr>
          <p:cNvSpPr/>
          <p:nvPr/>
        </p:nvSpPr>
        <p:spPr>
          <a:xfrm rot="5400000">
            <a:off x="251421" y="1309807"/>
            <a:ext cx="620745" cy="620745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416962-B01B-4BF6-A8EA-1DA4C541EE70}"/>
              </a:ext>
            </a:extLst>
          </p:cNvPr>
          <p:cNvSpPr/>
          <p:nvPr/>
        </p:nvSpPr>
        <p:spPr>
          <a:xfrm>
            <a:off x="1" y="6031606"/>
            <a:ext cx="12191999" cy="826394"/>
          </a:xfrm>
          <a:prstGeom prst="rect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6A1C85-E4D3-4298-BE47-84CD7B8FDC67}"/>
              </a:ext>
            </a:extLst>
          </p:cNvPr>
          <p:cNvSpPr/>
          <p:nvPr/>
        </p:nvSpPr>
        <p:spPr>
          <a:xfrm>
            <a:off x="2331014" y="6281484"/>
            <a:ext cx="16834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ЦОКО – «Перспектива»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F1445CE-54C2-4736-9DB1-503E109CB93C}"/>
              </a:ext>
            </a:extLst>
          </p:cNvPr>
          <p:cNvSpPr/>
          <p:nvPr/>
        </p:nvSpPr>
        <p:spPr>
          <a:xfrm>
            <a:off x="626189" y="2984057"/>
            <a:ext cx="1511704" cy="1511704"/>
          </a:xfrm>
          <a:prstGeom prst="rect">
            <a:avLst/>
          </a:prstGeom>
          <a:solidFill>
            <a:schemeClr val="bg1"/>
          </a:solidFill>
          <a:ln w="57150">
            <a:solidFill>
              <a:srgbClr val="547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Разработка адресных методических материалов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050AA3E-5EF2-426F-A31A-42D8211ABE49}"/>
              </a:ext>
            </a:extLst>
          </p:cNvPr>
          <p:cNvSpPr/>
          <p:nvPr/>
        </p:nvSpPr>
        <p:spPr>
          <a:xfrm>
            <a:off x="11715754" y="3418403"/>
            <a:ext cx="470569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09422FD-CE7B-4E44-82B5-1A878C4AF3AD}"/>
              </a:ext>
            </a:extLst>
          </p:cNvPr>
          <p:cNvSpPr/>
          <p:nvPr/>
        </p:nvSpPr>
        <p:spPr>
          <a:xfrm>
            <a:off x="-5105" y="2942375"/>
            <a:ext cx="470569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5B2AA7E-0B2B-4A9C-BCA4-B0F00F3761A4}"/>
              </a:ext>
            </a:extLst>
          </p:cNvPr>
          <p:cNvSpPr/>
          <p:nvPr/>
        </p:nvSpPr>
        <p:spPr>
          <a:xfrm>
            <a:off x="5677" y="3350870"/>
            <a:ext cx="470569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E74A4C2-4646-4D52-BBB6-3A6671D93584}"/>
              </a:ext>
            </a:extLst>
          </p:cNvPr>
          <p:cNvSpPr/>
          <p:nvPr/>
        </p:nvSpPr>
        <p:spPr>
          <a:xfrm>
            <a:off x="-1" y="3894519"/>
            <a:ext cx="470569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58CCC93-C36D-4A04-843E-72993E0AF913}"/>
              </a:ext>
            </a:extLst>
          </p:cNvPr>
          <p:cNvSpPr/>
          <p:nvPr/>
        </p:nvSpPr>
        <p:spPr>
          <a:xfrm>
            <a:off x="-2" y="4281690"/>
            <a:ext cx="470569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3A40835-438B-467F-ABA5-6F23577382E4}"/>
              </a:ext>
            </a:extLst>
          </p:cNvPr>
          <p:cNvSpPr/>
          <p:nvPr/>
        </p:nvSpPr>
        <p:spPr>
          <a:xfrm>
            <a:off x="11715753" y="3734060"/>
            <a:ext cx="470569" cy="218941"/>
          </a:xfrm>
          <a:prstGeom prst="rect">
            <a:avLst/>
          </a:prstGeom>
          <a:solidFill>
            <a:srgbClr val="EE7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шеврон 33">
            <a:extLst>
              <a:ext uri="{FF2B5EF4-FFF2-40B4-BE49-F238E27FC236}">
                <a16:creationId xmlns:a16="http://schemas.microsoft.com/office/drawing/2014/main" id="{3C6008F9-2CE7-4EF2-A348-7A5C105625A8}"/>
              </a:ext>
            </a:extLst>
          </p:cNvPr>
          <p:cNvSpPr/>
          <p:nvPr/>
        </p:nvSpPr>
        <p:spPr>
          <a:xfrm rot="5400000">
            <a:off x="10227681" y="1529088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: шеврон 34">
            <a:extLst>
              <a:ext uri="{FF2B5EF4-FFF2-40B4-BE49-F238E27FC236}">
                <a16:creationId xmlns:a16="http://schemas.microsoft.com/office/drawing/2014/main" id="{E3EFF140-3430-4961-99A7-90EEE147ECE8}"/>
              </a:ext>
            </a:extLst>
          </p:cNvPr>
          <p:cNvSpPr/>
          <p:nvPr/>
        </p:nvSpPr>
        <p:spPr>
          <a:xfrm rot="5400000">
            <a:off x="9257471" y="1538070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: шеврон 35">
            <a:extLst>
              <a:ext uri="{FF2B5EF4-FFF2-40B4-BE49-F238E27FC236}">
                <a16:creationId xmlns:a16="http://schemas.microsoft.com/office/drawing/2014/main" id="{D43FDE17-0D2D-4961-886F-742AFF812FA8}"/>
              </a:ext>
            </a:extLst>
          </p:cNvPr>
          <p:cNvSpPr/>
          <p:nvPr/>
        </p:nvSpPr>
        <p:spPr>
          <a:xfrm rot="5400000">
            <a:off x="9742576" y="1527808"/>
            <a:ext cx="420710" cy="420710"/>
          </a:xfrm>
          <a:prstGeom prst="chevron">
            <a:avLst/>
          </a:pr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83916D0-F2B0-475B-80E7-0F40383045F3}"/>
              </a:ext>
            </a:extLst>
          </p:cNvPr>
          <p:cNvSpPr/>
          <p:nvPr/>
        </p:nvSpPr>
        <p:spPr>
          <a:xfrm>
            <a:off x="2384980" y="2984057"/>
            <a:ext cx="1511704" cy="1511704"/>
          </a:xfrm>
          <a:prstGeom prst="rect">
            <a:avLst/>
          </a:prstGeom>
          <a:solidFill>
            <a:schemeClr val="bg1"/>
          </a:solidFill>
          <a:ln w="57150">
            <a:solidFill>
              <a:srgbClr val="547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Электронный ресурс</a:t>
            </a:r>
          </a:p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тиражирования</a:t>
            </a:r>
          </a:p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лучших практик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8D84A47-52A2-49C0-968B-C3DD7B4DED17}"/>
              </a:ext>
            </a:extLst>
          </p:cNvPr>
          <p:cNvSpPr/>
          <p:nvPr/>
        </p:nvSpPr>
        <p:spPr>
          <a:xfrm>
            <a:off x="4196570" y="2979417"/>
            <a:ext cx="1511704" cy="1511704"/>
          </a:xfrm>
          <a:prstGeom prst="rect">
            <a:avLst/>
          </a:prstGeom>
          <a:solidFill>
            <a:schemeClr val="bg1"/>
          </a:solidFill>
          <a:ln w="57150">
            <a:solidFill>
              <a:srgbClr val="547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Инновационные площадки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FF901D2-F52A-4A2B-A3D0-0DC7A272D5E4}"/>
              </a:ext>
            </a:extLst>
          </p:cNvPr>
          <p:cNvSpPr/>
          <p:nvPr/>
        </p:nvSpPr>
        <p:spPr>
          <a:xfrm>
            <a:off x="7818619" y="2977000"/>
            <a:ext cx="3742316" cy="1514121"/>
          </a:xfrm>
          <a:prstGeom prst="rect">
            <a:avLst/>
          </a:prstGeom>
          <a:solidFill>
            <a:schemeClr val="bg1"/>
          </a:solidFill>
          <a:ln w="57150">
            <a:solidFill>
              <a:srgbClr val="547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Информирование педагогической общественности об основных тенденциях РО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D8CC1A2-38F5-4ECF-9AEF-B3A13AD2AC40}"/>
              </a:ext>
            </a:extLst>
          </p:cNvPr>
          <p:cNvSpPr/>
          <p:nvPr/>
        </p:nvSpPr>
        <p:spPr>
          <a:xfrm>
            <a:off x="6029724" y="2979417"/>
            <a:ext cx="1511704" cy="1511704"/>
          </a:xfrm>
          <a:prstGeom prst="rect">
            <a:avLst/>
          </a:prstGeom>
          <a:solidFill>
            <a:schemeClr val="bg1"/>
          </a:solidFill>
          <a:ln w="57150">
            <a:solidFill>
              <a:srgbClr val="547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479A2"/>
                </a:solidFill>
                <a:latin typeface="Phenomena" panose="00000500000000000000" pitchFamily="50" charset="-52"/>
              </a:rPr>
              <a:t>Экспертиза методических материалов для педагогов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70DF929-1E61-46F2-BA2F-69548CA5EC33}"/>
              </a:ext>
            </a:extLst>
          </p:cNvPr>
          <p:cNvSpPr/>
          <p:nvPr/>
        </p:nvSpPr>
        <p:spPr>
          <a:xfrm>
            <a:off x="9099123" y="6270683"/>
            <a:ext cx="2834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Муниципальные методические службы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4E7C3F4-E21E-45FD-84BB-1BA3E8DADCBD}"/>
              </a:ext>
            </a:extLst>
          </p:cNvPr>
          <p:cNvSpPr/>
          <p:nvPr/>
        </p:nvSpPr>
        <p:spPr>
          <a:xfrm>
            <a:off x="4344299" y="6310491"/>
            <a:ext cx="19191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МГПУ им. М.Е. </a:t>
            </a:r>
            <a:r>
              <a:rPr lang="ru-RU" sz="1400" b="1" dirty="0" err="1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Евсевьева</a:t>
            </a:r>
            <a:endParaRPr lang="ru-RU" sz="1400" b="1" dirty="0">
              <a:solidFill>
                <a:schemeClr val="bg1"/>
              </a:solidFill>
              <a:latin typeface="Phenomena" panose="00000500000000000000" pitchFamily="50" charset="-52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AD4334-FCC4-4214-B75D-8ED739DB3A66}"/>
              </a:ext>
            </a:extLst>
          </p:cNvPr>
          <p:cNvSpPr/>
          <p:nvPr/>
        </p:nvSpPr>
        <p:spPr>
          <a:xfrm>
            <a:off x="49986" y="6249437"/>
            <a:ext cx="22175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ЦНППМ «Педагог 13.ру» </a:t>
            </a:r>
          </a:p>
        </p:txBody>
      </p:sp>
      <p:sp>
        <p:nvSpPr>
          <p:cNvPr id="47" name="Капля 46">
            <a:extLst>
              <a:ext uri="{FF2B5EF4-FFF2-40B4-BE49-F238E27FC236}">
                <a16:creationId xmlns:a16="http://schemas.microsoft.com/office/drawing/2014/main" id="{B2587113-D2A9-43FD-A1DC-980147B05E0A}"/>
              </a:ext>
            </a:extLst>
          </p:cNvPr>
          <p:cNvSpPr/>
          <p:nvPr/>
        </p:nvSpPr>
        <p:spPr>
          <a:xfrm rot="18900000">
            <a:off x="2783705" y="4847935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1DC8654-F206-4FCB-955D-423D2B583D1E}"/>
              </a:ext>
            </a:extLst>
          </p:cNvPr>
          <p:cNvSpPr/>
          <p:nvPr/>
        </p:nvSpPr>
        <p:spPr>
          <a:xfrm>
            <a:off x="6311218" y="6202769"/>
            <a:ext cx="2740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Phenomena" panose="00000500000000000000" pitchFamily="50" charset="-52"/>
                <a:ea typeface="Tahoma" panose="020B0604030504040204" pitchFamily="34" charset="0"/>
                <a:cs typeface="Arial" panose="020B0604020202020204" pitchFamily="34" charset="0"/>
              </a:rPr>
              <a:t>Региональное учебно-методическое объединение</a:t>
            </a:r>
          </a:p>
        </p:txBody>
      </p:sp>
      <p:sp>
        <p:nvSpPr>
          <p:cNvPr id="51" name="Капля 50">
            <a:extLst>
              <a:ext uri="{FF2B5EF4-FFF2-40B4-BE49-F238E27FC236}">
                <a16:creationId xmlns:a16="http://schemas.microsoft.com/office/drawing/2014/main" id="{23C4E676-90E2-4089-AFE1-BACEE5B54532}"/>
              </a:ext>
            </a:extLst>
          </p:cNvPr>
          <p:cNvSpPr/>
          <p:nvPr/>
        </p:nvSpPr>
        <p:spPr>
          <a:xfrm rot="18900000">
            <a:off x="4580307" y="4847936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Капля 51">
            <a:extLst>
              <a:ext uri="{FF2B5EF4-FFF2-40B4-BE49-F238E27FC236}">
                <a16:creationId xmlns:a16="http://schemas.microsoft.com/office/drawing/2014/main" id="{926F0DF2-FB93-4B4E-A665-64177EAC09B0}"/>
              </a:ext>
            </a:extLst>
          </p:cNvPr>
          <p:cNvSpPr/>
          <p:nvPr/>
        </p:nvSpPr>
        <p:spPr>
          <a:xfrm rot="18900000">
            <a:off x="6381382" y="4847935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апля 52">
            <a:extLst>
              <a:ext uri="{FF2B5EF4-FFF2-40B4-BE49-F238E27FC236}">
                <a16:creationId xmlns:a16="http://schemas.microsoft.com/office/drawing/2014/main" id="{3AFF04AA-9FD5-433A-8DAA-896E6253F0CB}"/>
              </a:ext>
            </a:extLst>
          </p:cNvPr>
          <p:cNvSpPr/>
          <p:nvPr/>
        </p:nvSpPr>
        <p:spPr>
          <a:xfrm rot="18900000">
            <a:off x="8197444" y="4847936"/>
            <a:ext cx="563180" cy="563180"/>
          </a:xfrm>
          <a:prstGeom prst="teardrop">
            <a:avLst/>
          </a:prstGeom>
          <a:solidFill>
            <a:srgbClr val="EC8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врон 1">
            <a:extLst>
              <a:ext uri="{FF2B5EF4-FFF2-40B4-BE49-F238E27FC236}">
                <a16:creationId xmlns:a16="http://schemas.microsoft.com/office/drawing/2014/main" id="{730430EC-F49C-4CF8-A282-8737FC9FF7B8}"/>
              </a:ext>
            </a:extLst>
          </p:cNvPr>
          <p:cNvSpPr/>
          <p:nvPr/>
        </p:nvSpPr>
        <p:spPr>
          <a:xfrm rot="5400000">
            <a:off x="2769095" y="4726197"/>
            <a:ext cx="592399" cy="1556875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Шеврон 1">
            <a:extLst>
              <a:ext uri="{FF2B5EF4-FFF2-40B4-BE49-F238E27FC236}">
                <a16:creationId xmlns:a16="http://schemas.microsoft.com/office/drawing/2014/main" id="{4B485897-424B-47E4-9C8B-CCA2BB86AA12}"/>
              </a:ext>
            </a:extLst>
          </p:cNvPr>
          <p:cNvSpPr/>
          <p:nvPr/>
        </p:nvSpPr>
        <p:spPr>
          <a:xfrm rot="5400000">
            <a:off x="4558204" y="4727804"/>
            <a:ext cx="592399" cy="1556875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Шеврон 1">
            <a:extLst>
              <a:ext uri="{FF2B5EF4-FFF2-40B4-BE49-F238E27FC236}">
                <a16:creationId xmlns:a16="http://schemas.microsoft.com/office/drawing/2014/main" id="{41B3163F-9994-443F-8658-4474B6C29B7B}"/>
              </a:ext>
            </a:extLst>
          </p:cNvPr>
          <p:cNvSpPr/>
          <p:nvPr/>
        </p:nvSpPr>
        <p:spPr>
          <a:xfrm rot="5400000">
            <a:off x="6343215" y="4726196"/>
            <a:ext cx="592399" cy="1556875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Шеврон 1">
            <a:extLst>
              <a:ext uri="{FF2B5EF4-FFF2-40B4-BE49-F238E27FC236}">
                <a16:creationId xmlns:a16="http://schemas.microsoft.com/office/drawing/2014/main" id="{93531163-EF3F-4655-BEE6-C50A7A5A54C2}"/>
              </a:ext>
            </a:extLst>
          </p:cNvPr>
          <p:cNvSpPr/>
          <p:nvPr/>
        </p:nvSpPr>
        <p:spPr>
          <a:xfrm rot="5400000">
            <a:off x="8182834" y="4723399"/>
            <a:ext cx="592399" cy="1556875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72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1286</Words>
  <Application>Microsoft Office PowerPoint</Application>
  <PresentationFormat>Широкоэкранный</PresentationFormat>
  <Paragraphs>193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Phenomena</vt:lpstr>
      <vt:lpstr>Calibri</vt:lpstr>
      <vt:lpstr>Arial</vt:lpstr>
      <vt:lpstr>Helvetica Neue</vt:lpstr>
      <vt:lpstr>Phenomena Black</vt:lpstr>
      <vt:lpstr>Muller Bold</vt:lpstr>
      <vt:lpstr>Tahoma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103</cp:revision>
  <dcterms:created xsi:type="dcterms:W3CDTF">2023-03-20T11:44:57Z</dcterms:created>
  <dcterms:modified xsi:type="dcterms:W3CDTF">2023-06-16T10:33:09Z</dcterms:modified>
</cp:coreProperties>
</file>