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83" r:id="rId3"/>
    <p:sldId id="257" r:id="rId4"/>
    <p:sldId id="258" r:id="rId5"/>
    <p:sldId id="268" r:id="rId6"/>
    <p:sldId id="276" r:id="rId7"/>
    <p:sldId id="277" r:id="rId8"/>
    <p:sldId id="278" r:id="rId9"/>
    <p:sldId id="279" r:id="rId10"/>
    <p:sldId id="281" r:id="rId11"/>
    <p:sldId id="282" r:id="rId12"/>
    <p:sldId id="273" r:id="rId13"/>
    <p:sldId id="284" r:id="rId14"/>
    <p:sldId id="285" r:id="rId15"/>
    <p:sldId id="269" r:id="rId16"/>
    <p:sldId id="270" r:id="rId17"/>
    <p:sldId id="272" r:id="rId18"/>
    <p:sldId id="271" r:id="rId19"/>
    <p:sldId id="274" r:id="rId20"/>
    <p:sldId id="275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6E0ECF9-AE62-4D1D-AA96-FE4EF87703B9}">
          <p14:sldIdLst>
            <p14:sldId id="256"/>
            <p14:sldId id="283"/>
            <p14:sldId id="257"/>
            <p14:sldId id="258"/>
            <p14:sldId id="268"/>
            <p14:sldId id="276"/>
            <p14:sldId id="277"/>
            <p14:sldId id="278"/>
            <p14:sldId id="279"/>
            <p14:sldId id="281"/>
            <p14:sldId id="282"/>
            <p14:sldId id="273"/>
            <p14:sldId id="284"/>
            <p14:sldId id="285"/>
            <p14:sldId id="269"/>
            <p14:sldId id="270"/>
            <p14:sldId id="272"/>
            <p14:sldId id="271"/>
            <p14:sldId id="274"/>
            <p14:sldId id="27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F9B91"/>
    <a:srgbClr val="00D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9723D-0ADA-4F10-8C2F-AEA6E0125411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B2B9ED-12B1-453F-ACD8-764A46DF8E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034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ED980D-7551-4F33-A7A2-1DE77A9D90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4CDBA3F-CBF0-4C28-9D55-EB52EED977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7A73324-71F1-4BF0-935A-ABF847124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B2F37-54DA-457A-B682-1901530734A6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36C2CBA-C1E2-4544-A4AF-91EB5B634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12A064B-63A2-471C-938C-B21EC43EF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CB55-C03E-43FA-9429-70F801683F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2949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CADF60-ED05-47B9-8DDC-0C6389480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FDB34B2-12FB-463D-B455-0DC54A7A62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8645AA1-DA53-4AA8-B7BC-16B875DED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B2F37-54DA-457A-B682-1901530734A6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E457EEF-2AF0-434B-BD1E-3B6115144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D05D9F9-F4F4-4C4F-95F5-5F701D5A9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CB55-C03E-43FA-9429-70F801683F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2603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4F46C6E-C317-4B74-9B0B-9BFC7BEF0F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6430264-95BE-49A7-B648-B77076E7A9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738111-BB33-4910-BA82-48DD7F217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B2F37-54DA-457A-B682-1901530734A6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5704553-26D6-442D-A805-53FEF3DB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0F26795-9C84-4E3B-9C4C-7E3F9B471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CB55-C03E-43FA-9429-70F801683F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716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2C3F57-F236-4BAE-BD2D-9627EB2BF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7E49E4-E3EF-4B18-BD6B-553D7AFFF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274BCD-10CB-4B99-A4CD-1C47B739C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B2F37-54DA-457A-B682-1901530734A6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36CB7E-8F34-4246-ADC4-C4B8F057D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BFC92A6-210A-4254-AD1C-3A44FC9ED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CB55-C03E-43FA-9429-70F801683F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646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537F58-EAF1-4971-963E-A547B0B36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1378BAC-7F0A-45FC-992B-47CACC07ED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7A9388-B596-4175-97C5-DFFA995CA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B2F37-54DA-457A-B682-1901530734A6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B6FD6E-EC10-41AF-AB8A-3BB204BC0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FC5C3DA-E689-4EB0-B75D-6AE7714B5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CB55-C03E-43FA-9429-70F801683F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9228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9AA0A4-BD93-49CB-9433-E9032CD74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341DF4B-A0A7-4DBD-9B8F-A13A6C68B7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C91A655-0FE3-4357-BB75-1D65AB502B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F91C95F-D188-4A24-89D7-CAEFC44F5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B2F37-54DA-457A-B682-1901530734A6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8B814B7-7FEE-43A5-9526-C38859D94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101B648-3ECD-4EB9-9FF1-C3521918C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CB55-C03E-43FA-9429-70F801683F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0120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051A85-0986-44C6-A3AA-ECFE9CCF5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EB5CF5A-37F5-483D-9B9C-213D2715C7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D2A9D0F-854B-4CCC-92B4-C9D9E8807B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2370B02-9002-44A3-86A0-E621F106BE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DBBA66E-8F6A-4CF1-BB68-D358CB6C7C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F24A26F-1E4C-4B48-BBCE-A9F29F2BE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B2F37-54DA-457A-B682-1901530734A6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4057B01-37C7-4E4C-9BB3-98E10C979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7917507-9AB8-4122-BB61-960B9DF8D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CB55-C03E-43FA-9429-70F801683F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1531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5CF175-BDBC-4F6F-9D18-2B3FF9E3D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84E5D62-B3DD-4134-B9CF-F7639DFD4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B2F37-54DA-457A-B682-1901530734A6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114A113-3985-4B4C-9152-4E74B9126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A8B6DE2-E8DF-474F-9660-C5045A370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CB55-C03E-43FA-9429-70F801683F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340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D7A80D9-0BFF-4CE9-B840-499CA4B8B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B2F37-54DA-457A-B682-1901530734A6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76EDCFB-9134-4FCD-985A-1C7C53AC8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14D2DB4-7157-4299-8504-172170019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CB55-C03E-43FA-9429-70F801683F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248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BBDF3F-A7F9-4A30-BF65-0366DFBC7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40ED26-B290-444E-8046-FDA00ED7F4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F45EB8A-F342-4FF8-BAEC-2184FF3542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B0ADF3B-C824-49D3-B203-1BA5CE819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B2F37-54DA-457A-B682-1901530734A6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B9E51C2-E11B-424E-A477-CA2C55FA8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AC3989E-8F33-411D-9030-A60ABFEAA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CB55-C03E-43FA-9429-70F801683F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8135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9910E8-4246-438C-A03D-890280383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47DB56D-DAC5-4747-AB62-578C279696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ECBBD90-425A-405B-ABDB-4E1E2D7038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B844492-128F-4C2B-9433-27994C49C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B2F37-54DA-457A-B682-1901530734A6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C61B760-2704-48AB-A9D5-F1F6B67D3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6E73B1F-09FD-49E5-8C83-BF4F65257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CB55-C03E-43FA-9429-70F801683F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798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AC8106-86A4-4679-9E77-16CA5F74F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EC576F8-8019-4986-9011-417E1869C6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12FE4CB-15E1-429F-8B73-FAC974CA24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B2F37-54DA-457A-B682-1901530734A6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857AFED-1623-464D-AD74-3E6A65F371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E543618-86FF-4D52-ABDE-ACD980F10C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5CB55-C03E-43FA-9429-70F801683F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2544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00D07C"/>
            </a:gs>
            <a:gs pos="100000">
              <a:srgbClr val="69B0C1"/>
            </a:gs>
            <a:gs pos="0">
              <a:srgbClr val="0F9B9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00BA5F-5069-4741-9687-56BB64F079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7164" y="3131521"/>
            <a:ext cx="9144000" cy="2387600"/>
          </a:xfrm>
        </p:spPr>
        <p:txBody>
          <a:bodyPr>
            <a:noAutofit/>
          </a:bodyPr>
          <a:lstStyle/>
          <a:p>
            <a:br>
              <a:rPr lang="ru-RU" sz="5400" dirty="0">
                <a:solidFill>
                  <a:schemeClr val="bg1"/>
                </a:solidFill>
                <a:latin typeface="Bahnschrift Condensed" panose="020B0502040204020203" pitchFamily="34" charset="0"/>
              </a:rPr>
            </a:br>
            <a:endParaRPr lang="ru-RU" sz="5400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34316DE-9158-490D-96BC-46BEEF6E0E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5461" y="1475758"/>
            <a:ext cx="9475703" cy="3591191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sz="4100" dirty="0">
                <a:solidFill>
                  <a:prstClr val="white"/>
                </a:solidFill>
                <a:latin typeface="Bahnschrift Condensed" panose="020B0502040204020203" pitchFamily="34" charset="0"/>
              </a:rPr>
              <a:t>Профориентационный </a:t>
            </a:r>
            <a:br>
              <a:rPr lang="ru-RU" sz="4100" dirty="0">
                <a:solidFill>
                  <a:prstClr val="white"/>
                </a:solidFill>
                <a:latin typeface="Bahnschrift Condensed" panose="020B0502040204020203" pitchFamily="34" charset="0"/>
              </a:rPr>
            </a:br>
            <a:r>
              <a:rPr lang="ru-RU" sz="4100" dirty="0">
                <a:solidFill>
                  <a:prstClr val="white"/>
                </a:solidFill>
                <a:latin typeface="Bahnschrift Condensed" panose="020B0502040204020203" pitchFamily="34" charset="0"/>
              </a:rPr>
              <a:t>минимум как часть </a:t>
            </a:r>
            <a:br>
              <a:rPr lang="ru-RU" sz="4100" dirty="0">
                <a:solidFill>
                  <a:prstClr val="white"/>
                </a:solidFill>
                <a:latin typeface="Bahnschrift Condensed" panose="020B0502040204020203" pitchFamily="34" charset="0"/>
              </a:rPr>
            </a:br>
            <a:r>
              <a:rPr lang="ru-RU" sz="4100" dirty="0">
                <a:solidFill>
                  <a:prstClr val="white"/>
                </a:solidFill>
                <a:latin typeface="Bahnschrift Condensed" panose="020B0502040204020203" pitchFamily="34" charset="0"/>
              </a:rPr>
              <a:t>государственной системы по сопровождению </a:t>
            </a:r>
            <a:br>
              <a:rPr lang="ru-RU" sz="4100" dirty="0">
                <a:solidFill>
                  <a:prstClr val="white"/>
                </a:solidFill>
                <a:latin typeface="Bahnschrift Condensed" panose="020B0502040204020203" pitchFamily="34" charset="0"/>
              </a:rPr>
            </a:br>
            <a:r>
              <a:rPr lang="ru-RU" sz="4100" dirty="0">
                <a:solidFill>
                  <a:prstClr val="white"/>
                </a:solidFill>
                <a:latin typeface="Bahnschrift Condensed" panose="020B0502040204020203" pitchFamily="34" charset="0"/>
              </a:rPr>
              <a:t>профессионального </a:t>
            </a:r>
            <a:br>
              <a:rPr lang="ru-RU" sz="4100" dirty="0">
                <a:solidFill>
                  <a:prstClr val="white"/>
                </a:solidFill>
                <a:latin typeface="Bahnschrift Condensed" panose="020B0502040204020203" pitchFamily="34" charset="0"/>
              </a:rPr>
            </a:br>
            <a:r>
              <a:rPr lang="ru-RU" sz="4100" dirty="0">
                <a:solidFill>
                  <a:prstClr val="white"/>
                </a:solidFill>
                <a:latin typeface="Bahnschrift Condensed" panose="020B0502040204020203" pitchFamily="34" charset="0"/>
              </a:rPr>
              <a:t>самоопределения личности</a:t>
            </a:r>
          </a:p>
          <a:p>
            <a:pPr lvl="0"/>
            <a:r>
              <a:rPr lang="ru-RU" sz="2800" dirty="0" err="1">
                <a:solidFill>
                  <a:prstClr val="white"/>
                </a:solidFill>
                <a:latin typeface="Bahnschrift Condensed" panose="020B0502040204020203" pitchFamily="34" charset="0"/>
              </a:rPr>
              <a:t>Шатина</a:t>
            </a:r>
            <a:r>
              <a:rPr lang="ru-RU" sz="2800" dirty="0">
                <a:solidFill>
                  <a:prstClr val="white"/>
                </a:solidFill>
                <a:latin typeface="Bahnschrift Condensed" panose="020B0502040204020203" pitchFamily="34" charset="0"/>
              </a:rPr>
              <a:t> Т.В. – проректор по учебно-методической работе ГБУ ДПО РМ «ЦНППМ «Педагог 13.ру»</a:t>
            </a:r>
            <a:br>
              <a:rPr lang="ru-RU" sz="2800" dirty="0">
                <a:solidFill>
                  <a:prstClr val="white"/>
                </a:solidFill>
                <a:latin typeface="Bahnschrift Condensed" panose="020B0502040204020203" pitchFamily="34" charset="0"/>
              </a:rPr>
            </a:br>
            <a:endParaRPr lang="ru-RU" sz="2800" dirty="0">
              <a:solidFill>
                <a:prstClr val="black"/>
              </a:solidFill>
            </a:endParaRPr>
          </a:p>
          <a:p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D80922-F272-4DA2-8B5A-81EF7DBDF998}"/>
              </a:ext>
            </a:extLst>
          </p:cNvPr>
          <p:cNvSpPr txBox="1"/>
          <p:nvPr/>
        </p:nvSpPr>
        <p:spPr>
          <a:xfrm>
            <a:off x="4163627" y="958788"/>
            <a:ext cx="674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17B74F4-8F4A-4C5A-A8A3-66385F96FAC9}"/>
              </a:ext>
            </a:extLst>
          </p:cNvPr>
          <p:cNvSpPr/>
          <p:nvPr/>
        </p:nvSpPr>
        <p:spPr>
          <a:xfrm>
            <a:off x="10254854" y="128970"/>
            <a:ext cx="1837346" cy="165788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3E07A21-2C3C-484F-8594-13A3242527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6599" y="-124199"/>
            <a:ext cx="3061583" cy="2164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8044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00D07C"/>
            </a:gs>
            <a:gs pos="100000">
              <a:srgbClr val="69B0C1"/>
            </a:gs>
            <a:gs pos="0">
              <a:srgbClr val="0F9B9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00BA5F-5069-4741-9687-56BB64F079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55117"/>
            <a:ext cx="11736197" cy="959719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Рекомендации по реализации продвинутого уровня </a:t>
            </a:r>
            <a:br>
              <a:rPr lang="ru-RU" sz="3600" dirty="0">
                <a:solidFill>
                  <a:schemeClr val="bg1"/>
                </a:solidFill>
                <a:latin typeface="Bahnschrift Condensed" panose="020B0502040204020203" pitchFamily="34" charset="0"/>
              </a:rPr>
            </a:br>
            <a:r>
              <a:rPr lang="ru-RU" sz="36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Профориентационного минимума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D80922-F272-4DA2-8B5A-81EF7DBDF998}"/>
              </a:ext>
            </a:extLst>
          </p:cNvPr>
          <p:cNvSpPr txBox="1"/>
          <p:nvPr/>
        </p:nvSpPr>
        <p:spPr>
          <a:xfrm>
            <a:off x="4163627" y="958788"/>
            <a:ext cx="674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93B4B6E-930A-46C4-80BA-E11EAC1D67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6061551" y="-4901046"/>
            <a:ext cx="68896" cy="11951208"/>
          </a:xfrm>
          <a:prstGeom prst="rect">
            <a:avLst/>
          </a:prstGeom>
        </p:spPr>
      </p:pic>
      <p:sp>
        <p:nvSpPr>
          <p:cNvPr id="7" name="Стрелка: вправо 6">
            <a:extLst>
              <a:ext uri="{FF2B5EF4-FFF2-40B4-BE49-F238E27FC236}">
                <a16:creationId xmlns:a16="http://schemas.microsoft.com/office/drawing/2014/main" id="{66955911-2427-4597-96F3-436812FA71BB}"/>
              </a:ext>
            </a:extLst>
          </p:cNvPr>
          <p:cNvSpPr/>
          <p:nvPr/>
        </p:nvSpPr>
        <p:spPr>
          <a:xfrm>
            <a:off x="320402" y="1490305"/>
            <a:ext cx="905256" cy="317614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FA125E-FCA4-49E8-88C0-D5D09F9FE796}"/>
              </a:ext>
            </a:extLst>
          </p:cNvPr>
          <p:cNvSpPr txBox="1"/>
          <p:nvPr/>
        </p:nvSpPr>
        <p:spPr>
          <a:xfrm>
            <a:off x="1339568" y="1392420"/>
            <a:ext cx="105320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Назначить ответственного в школе по профориентации (замдиректора по воспитательной работе)</a:t>
            </a:r>
          </a:p>
          <a:p>
            <a:endParaRPr lang="ru-RU" sz="2400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0CD4E769-03E2-470F-8302-65E6450211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402" y="2038712"/>
            <a:ext cx="920576" cy="35359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7031FA5-2FDB-4740-90F7-48E3474E0BF1}"/>
              </a:ext>
            </a:extLst>
          </p:cNvPr>
          <p:cNvSpPr txBox="1"/>
          <p:nvPr/>
        </p:nvSpPr>
        <p:spPr>
          <a:xfrm>
            <a:off x="1275474" y="2191637"/>
            <a:ext cx="104450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Определить ответственных специалистов по организации профориентационной работы из числа педагогических работников (педагог-предметник, классный руководитель, педагог-психолог, и др.)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AD4B0FA1-B25F-484F-95EC-258DCE7667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082" y="3914123"/>
            <a:ext cx="920576" cy="353599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26B0EB83-D9BD-4204-8F75-AC6DA0710A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575" y="6175781"/>
            <a:ext cx="920576" cy="353599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9B814F62-F9BF-444D-A3C0-1CB71E756D33}"/>
              </a:ext>
            </a:extLst>
          </p:cNvPr>
          <p:cNvSpPr txBox="1"/>
          <p:nvPr/>
        </p:nvSpPr>
        <p:spPr>
          <a:xfrm>
            <a:off x="1257479" y="3490434"/>
            <a:ext cx="1044504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Специалистам необходимо пройти подготовку по программе дополнительного профессионального образования (повышения квалификации, не менее 36 часов)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AAF5599-5259-4E9B-9AF4-7430B444555C}"/>
              </a:ext>
            </a:extLst>
          </p:cNvPr>
          <p:cNvSpPr txBox="1"/>
          <p:nvPr/>
        </p:nvSpPr>
        <p:spPr>
          <a:xfrm>
            <a:off x="1291157" y="5686541"/>
            <a:ext cx="1044504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Специалист создает план профориентационной работы с учетом возрастных и индивидуальных особенностей обучающихся, входящих в учебные группы.</a:t>
            </a: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29E06109-E859-4CCF-A441-5F7135EA6D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082" y="4867301"/>
            <a:ext cx="920576" cy="353599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1B43A625-5E4C-4D15-9DF9-84D71F64871B}"/>
              </a:ext>
            </a:extLst>
          </p:cNvPr>
          <p:cNvSpPr txBox="1"/>
          <p:nvPr/>
        </p:nvSpPr>
        <p:spPr>
          <a:xfrm>
            <a:off x="1275474" y="4447350"/>
            <a:ext cx="1044504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Специалист определяет количество участников профориентационных мероприятий из числа обучающихся 6–11 классов (формирует учебные группы)</a:t>
            </a: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B3EB151A-F384-46DB-A116-1BDCB1F09A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082" y="5609941"/>
            <a:ext cx="920576" cy="353599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D8D5AF3-B29B-4E83-8327-07405734F5A4}"/>
              </a:ext>
            </a:extLst>
          </p:cNvPr>
          <p:cNvSpPr txBox="1"/>
          <p:nvPr/>
        </p:nvSpPr>
        <p:spPr>
          <a:xfrm>
            <a:off x="1240978" y="5239721"/>
            <a:ext cx="104450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Специалист организует использование специализированной Платформы</a:t>
            </a:r>
          </a:p>
        </p:txBody>
      </p:sp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EA858F11-2E8D-41FE-80FA-BF0251BF90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650" y="2664011"/>
            <a:ext cx="920576" cy="353599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DAD953A6-F03C-42C2-ABD2-0738493D8938}"/>
              </a:ext>
            </a:extLst>
          </p:cNvPr>
          <p:cNvSpPr txBox="1"/>
          <p:nvPr/>
        </p:nvSpPr>
        <p:spPr>
          <a:xfrm>
            <a:off x="1339568" y="1948986"/>
            <a:ext cx="105320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FFFF00"/>
                </a:solidFill>
                <a:latin typeface="Bahnschrift Condensed" panose="020B0502040204020203" pitchFamily="34" charset="0"/>
              </a:rPr>
              <a:t>Заключить соглашение с Партнером</a:t>
            </a:r>
          </a:p>
        </p:txBody>
      </p:sp>
    </p:spTree>
    <p:extLst>
      <p:ext uri="{BB962C8B-B14F-4D97-AF65-F5344CB8AC3E}">
        <p14:creationId xmlns:p14="http://schemas.microsoft.com/office/powerpoint/2010/main" val="3875036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00D07C"/>
            </a:gs>
            <a:gs pos="100000">
              <a:srgbClr val="69B0C1"/>
            </a:gs>
            <a:gs pos="0">
              <a:srgbClr val="0F9B9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00BA5F-5069-4741-9687-56BB64F079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55117"/>
            <a:ext cx="11736197" cy="959719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Мероприятия профориентационного минимума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D80922-F272-4DA2-8B5A-81EF7DBDF998}"/>
              </a:ext>
            </a:extLst>
          </p:cNvPr>
          <p:cNvSpPr txBox="1"/>
          <p:nvPr/>
        </p:nvSpPr>
        <p:spPr>
          <a:xfrm>
            <a:off x="4163627" y="958788"/>
            <a:ext cx="674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93B4B6E-930A-46C4-80BA-E11EAC1D67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6061551" y="-4901046"/>
            <a:ext cx="68896" cy="11951208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1B43A625-5E4C-4D15-9DF9-84D71F64871B}"/>
              </a:ext>
            </a:extLst>
          </p:cNvPr>
          <p:cNvSpPr txBox="1"/>
          <p:nvPr/>
        </p:nvSpPr>
        <p:spPr>
          <a:xfrm>
            <a:off x="95228" y="2119667"/>
            <a:ext cx="3788875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- Профориентационный урок</a:t>
            </a:r>
          </a:p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- Профориентационная онлайн-</a:t>
            </a:r>
            <a:r>
              <a:rPr lang="ru-RU" sz="2400" dirty="0" err="1">
                <a:solidFill>
                  <a:schemeClr val="bg1"/>
                </a:solidFill>
                <a:latin typeface="Bahnschrift Condensed" panose="020B0502040204020203" pitchFamily="34" charset="0"/>
              </a:rPr>
              <a:t>диагностиика</a:t>
            </a:r>
            <a:endParaRPr lang="ru-RU" sz="2400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- Групповая консультация</a:t>
            </a:r>
          </a:p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- Работа с родителями</a:t>
            </a:r>
          </a:p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- Мероприятия по выбору: проектная деятельность, экскурсии, посещение Дне	й открытых дверей в профессиональных ОО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D8D5AF3-B29B-4E83-8327-07405734F5A4}"/>
              </a:ext>
            </a:extLst>
          </p:cNvPr>
          <p:cNvSpPr txBox="1"/>
          <p:nvPr/>
        </p:nvSpPr>
        <p:spPr>
          <a:xfrm>
            <a:off x="3884103" y="2093782"/>
            <a:ext cx="360001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- Урочная деятельность</a:t>
            </a:r>
          </a:p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- Внеурочная деятельность: </a:t>
            </a:r>
          </a:p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Диагностика – 4 ч.</a:t>
            </a:r>
          </a:p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Профориентационный урок – 2 ч.</a:t>
            </a:r>
          </a:p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- Мероприятия на выбор – 12 ч.:</a:t>
            </a:r>
          </a:p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Рабочие программы в/у </a:t>
            </a:r>
            <a:r>
              <a:rPr lang="ru-RU" sz="2400" dirty="0" err="1">
                <a:solidFill>
                  <a:schemeClr val="bg1"/>
                </a:solidFill>
                <a:latin typeface="Bahnschrift Condensed" panose="020B0502040204020203" pitchFamily="34" charset="0"/>
              </a:rPr>
              <a:t>дея-ти</a:t>
            </a:r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  профориентационной направленности,</a:t>
            </a:r>
          </a:p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Образовательные выставки</a:t>
            </a:r>
          </a:p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Дополнительное образование</a:t>
            </a:r>
          </a:p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Взаимодействие с родителями</a:t>
            </a:r>
          </a:p>
          <a:p>
            <a:endParaRPr lang="ru-RU" sz="2400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23" name="Прямоугольник: скругленные углы 22">
            <a:extLst>
              <a:ext uri="{FF2B5EF4-FFF2-40B4-BE49-F238E27FC236}">
                <a16:creationId xmlns:a16="http://schemas.microsoft.com/office/drawing/2014/main" id="{975819F5-ED03-4B80-B09B-B1C5914C7D4F}"/>
              </a:ext>
            </a:extLst>
          </p:cNvPr>
          <p:cNvSpPr/>
          <p:nvPr/>
        </p:nvSpPr>
        <p:spPr>
          <a:xfrm>
            <a:off x="187508" y="1322234"/>
            <a:ext cx="2849308" cy="797433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: скругленные углы 23">
            <a:extLst>
              <a:ext uri="{FF2B5EF4-FFF2-40B4-BE49-F238E27FC236}">
                <a16:creationId xmlns:a16="http://schemas.microsoft.com/office/drawing/2014/main" id="{F9069583-00F4-4795-B711-F037B314B189}"/>
              </a:ext>
            </a:extLst>
          </p:cNvPr>
          <p:cNvSpPr/>
          <p:nvPr/>
        </p:nvSpPr>
        <p:spPr>
          <a:xfrm>
            <a:off x="3943733" y="1301794"/>
            <a:ext cx="3270057" cy="797433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: скругленные углы 24">
            <a:extLst>
              <a:ext uri="{FF2B5EF4-FFF2-40B4-BE49-F238E27FC236}">
                <a16:creationId xmlns:a16="http://schemas.microsoft.com/office/drawing/2014/main" id="{6B50310B-7021-47F4-983F-F63B685FE9D2}"/>
              </a:ext>
            </a:extLst>
          </p:cNvPr>
          <p:cNvSpPr/>
          <p:nvPr/>
        </p:nvSpPr>
        <p:spPr>
          <a:xfrm>
            <a:off x="7944374" y="1296349"/>
            <a:ext cx="3447836" cy="797433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3CDEB62-120B-4C7C-AD0C-B751E8A3A44D}"/>
              </a:ext>
            </a:extLst>
          </p:cNvPr>
          <p:cNvSpPr txBox="1"/>
          <p:nvPr/>
        </p:nvSpPr>
        <p:spPr>
          <a:xfrm>
            <a:off x="679508" y="1405145"/>
            <a:ext cx="2130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prstClr val="white"/>
                </a:solidFill>
                <a:latin typeface="Bahnschrift Condensed" panose="020B0502040204020203" pitchFamily="34" charset="0"/>
              </a:rPr>
              <a:t>Базовый уровень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7C55F07-7F76-490D-9BE0-EB2DECECDC55}"/>
              </a:ext>
            </a:extLst>
          </p:cNvPr>
          <p:cNvSpPr txBox="1"/>
          <p:nvPr/>
        </p:nvSpPr>
        <p:spPr>
          <a:xfrm>
            <a:off x="4513359" y="1456842"/>
            <a:ext cx="2130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prstClr val="white"/>
                </a:solidFill>
                <a:latin typeface="Bahnschrift Condensed" panose="020B0502040204020203" pitchFamily="34" charset="0"/>
              </a:rPr>
              <a:t>Основной уровень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E5DBEB1-457B-401C-9974-CE6AA9FBD7FB}"/>
              </a:ext>
            </a:extLst>
          </p:cNvPr>
          <p:cNvSpPr txBox="1"/>
          <p:nvPr/>
        </p:nvSpPr>
        <p:spPr>
          <a:xfrm>
            <a:off x="8428816" y="1424809"/>
            <a:ext cx="2628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prstClr val="white"/>
                </a:solidFill>
                <a:latin typeface="Bahnschrift Condensed" panose="020B0502040204020203" pitchFamily="34" charset="0"/>
              </a:rPr>
              <a:t>Продвинутый уровень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DF1C188-FC0B-4880-B566-755D12E34A42}"/>
              </a:ext>
            </a:extLst>
          </p:cNvPr>
          <p:cNvSpPr/>
          <p:nvPr/>
        </p:nvSpPr>
        <p:spPr>
          <a:xfrm>
            <a:off x="7912519" y="2505944"/>
            <a:ext cx="41590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- Урочная деятельность</a:t>
            </a:r>
          </a:p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- Внеурочная деятельность: </a:t>
            </a:r>
          </a:p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Диагностика – 5 ч.,</a:t>
            </a:r>
          </a:p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Профориентационный урок – 2 ч.,</a:t>
            </a:r>
          </a:p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Урок «Россия мои горизонты» – 2 ч.,</a:t>
            </a:r>
          </a:p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Рефлексивный урок – 4 ч.,</a:t>
            </a:r>
          </a:p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Проектная деятельность – 16 ч. </a:t>
            </a:r>
          </a:p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Мероприятия на выбор:</a:t>
            </a:r>
          </a:p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профориентационные программы,</a:t>
            </a:r>
          </a:p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Классные часы, </a:t>
            </a:r>
            <a:r>
              <a:rPr lang="ru-RU" sz="2400" dirty="0" err="1">
                <a:solidFill>
                  <a:schemeClr val="bg1"/>
                </a:solidFill>
                <a:latin typeface="Bahnschrift Condensed" panose="020B0502040204020203" pitchFamily="34" charset="0"/>
              </a:rPr>
              <a:t>профпробы</a:t>
            </a:r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 и др.</a:t>
            </a:r>
          </a:p>
          <a:p>
            <a:r>
              <a:rPr lang="ru-RU" sz="2400" dirty="0">
                <a:solidFill>
                  <a:srgbClr val="FFFF00"/>
                </a:solidFill>
                <a:latin typeface="Bahnschrift Condensed" panose="020B0502040204020203" pitchFamily="34" charset="0"/>
              </a:rPr>
              <a:t>Профильное обучение</a:t>
            </a:r>
          </a:p>
          <a:p>
            <a:endParaRPr lang="ru-RU" sz="2400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603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00D07C"/>
            </a:gs>
            <a:gs pos="100000">
              <a:srgbClr val="69B0C1"/>
            </a:gs>
            <a:gs pos="0">
              <a:srgbClr val="0F9B9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00BA5F-5069-4741-9687-56BB64F079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-1022844"/>
            <a:ext cx="10668000" cy="2387600"/>
          </a:xfrm>
        </p:spPr>
        <p:txBody>
          <a:bodyPr>
            <a:noAutofit/>
          </a:bodyPr>
          <a:lstStyle/>
          <a:p>
            <a:endParaRPr lang="ru-RU" sz="4400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D80922-F272-4DA2-8B5A-81EF7DBDF998}"/>
              </a:ext>
            </a:extLst>
          </p:cNvPr>
          <p:cNvSpPr txBox="1"/>
          <p:nvPr/>
        </p:nvSpPr>
        <p:spPr>
          <a:xfrm>
            <a:off x="4163627" y="958788"/>
            <a:ext cx="674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3EA81E7-2009-F5D0-F441-27C63E35F0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1000"/>
            <a:ext cx="12192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4763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00D07C"/>
            </a:gs>
            <a:gs pos="100000">
              <a:srgbClr val="69B0C1"/>
            </a:gs>
            <a:gs pos="0">
              <a:srgbClr val="0F9B9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00BA5F-5069-4741-9687-56BB64F079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-1022844"/>
            <a:ext cx="10668000" cy="2387600"/>
          </a:xfrm>
        </p:spPr>
        <p:txBody>
          <a:bodyPr>
            <a:noAutofit/>
          </a:bodyPr>
          <a:lstStyle/>
          <a:p>
            <a:endParaRPr lang="ru-RU" sz="4400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D80922-F272-4DA2-8B5A-81EF7DBDF998}"/>
              </a:ext>
            </a:extLst>
          </p:cNvPr>
          <p:cNvSpPr txBox="1"/>
          <p:nvPr/>
        </p:nvSpPr>
        <p:spPr>
          <a:xfrm>
            <a:off x="4163627" y="958788"/>
            <a:ext cx="674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4B7AC09-CAFA-517C-136C-38345BDC73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785"/>
            <a:ext cx="12192000" cy="6818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0080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00D07C"/>
            </a:gs>
            <a:gs pos="100000">
              <a:srgbClr val="69B0C1"/>
            </a:gs>
            <a:gs pos="0">
              <a:srgbClr val="0F9B9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00BA5F-5069-4741-9687-56BB64F079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-1022844"/>
            <a:ext cx="10668000" cy="2387600"/>
          </a:xfrm>
        </p:spPr>
        <p:txBody>
          <a:bodyPr>
            <a:noAutofit/>
          </a:bodyPr>
          <a:lstStyle/>
          <a:p>
            <a:endParaRPr lang="ru-RU" sz="4400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D80922-F272-4DA2-8B5A-81EF7DBDF998}"/>
              </a:ext>
            </a:extLst>
          </p:cNvPr>
          <p:cNvSpPr txBox="1"/>
          <p:nvPr/>
        </p:nvSpPr>
        <p:spPr>
          <a:xfrm>
            <a:off x="4163627" y="958788"/>
            <a:ext cx="674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87B8D96-3E98-92E4-C35B-5A388B195D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7212" y="0"/>
            <a:ext cx="995757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420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00D07C"/>
            </a:gs>
            <a:gs pos="100000">
              <a:srgbClr val="69B0C1"/>
            </a:gs>
            <a:gs pos="0">
              <a:srgbClr val="0F9B9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00BA5F-5069-4741-9687-56BB64F079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570" y="-1485787"/>
            <a:ext cx="10668000" cy="2387600"/>
          </a:xfrm>
        </p:spPr>
        <p:txBody>
          <a:bodyPr>
            <a:noAutofit/>
          </a:bodyPr>
          <a:lstStyle/>
          <a:p>
            <a:r>
              <a:rPr lang="ru-RU" sz="5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Форматы профориентационной работы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D80922-F272-4DA2-8B5A-81EF7DBDF998}"/>
              </a:ext>
            </a:extLst>
          </p:cNvPr>
          <p:cNvSpPr txBox="1"/>
          <p:nvPr/>
        </p:nvSpPr>
        <p:spPr>
          <a:xfrm>
            <a:off x="4163627" y="958788"/>
            <a:ext cx="674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93B4B6E-930A-46C4-80BA-E11EAC1D67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6061551" y="-4901046"/>
            <a:ext cx="68896" cy="1195120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7031FA5-2FDB-4740-90F7-48E3474E0BF1}"/>
              </a:ext>
            </a:extLst>
          </p:cNvPr>
          <p:cNvSpPr txBox="1"/>
          <p:nvPr/>
        </p:nvSpPr>
        <p:spPr>
          <a:xfrm>
            <a:off x="2718146" y="2225868"/>
            <a:ext cx="1847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br>
              <a:rPr lang="ru-RU" dirty="0">
                <a:solidFill>
                  <a:schemeClr val="bg1"/>
                </a:solidFill>
                <a:latin typeface="Bahnschrift Condensed" panose="020B0502040204020203" pitchFamily="34" charset="0"/>
              </a:rPr>
            </a:br>
            <a:endParaRPr lang="ru-RU" sz="3600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0925579-2908-4C53-88C5-04400F067702}"/>
              </a:ext>
            </a:extLst>
          </p:cNvPr>
          <p:cNvSpPr txBox="1"/>
          <p:nvPr/>
        </p:nvSpPr>
        <p:spPr>
          <a:xfrm>
            <a:off x="1278466" y="2804404"/>
            <a:ext cx="1847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7B81A9A-F5D0-A9B6-64FD-13E09A041CC7}"/>
              </a:ext>
            </a:extLst>
          </p:cNvPr>
          <p:cNvSpPr txBox="1"/>
          <p:nvPr/>
        </p:nvSpPr>
        <p:spPr>
          <a:xfrm>
            <a:off x="823771" y="1187785"/>
            <a:ext cx="45265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Урочная деятельность</a:t>
            </a:r>
          </a:p>
          <a:p>
            <a:br>
              <a:rPr lang="ru-RU" sz="2000" dirty="0">
                <a:solidFill>
                  <a:schemeClr val="bg1"/>
                </a:solidFill>
                <a:latin typeface="Bahnschrift Condensed" panose="020B0502040204020203" pitchFamily="34" charset="0"/>
              </a:rPr>
            </a:br>
            <a:r>
              <a:rPr lang="ru-RU" sz="2000" dirty="0" err="1">
                <a:solidFill>
                  <a:schemeClr val="bg1"/>
                </a:solidFill>
                <a:latin typeface="Bahnschrift Condensed" panose="020B0502040204020203" pitchFamily="34" charset="0"/>
              </a:rPr>
              <a:t>Профориентационое</a:t>
            </a:r>
            <a:r>
              <a:rPr lang="ru-RU" sz="2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 содержание уроков по предметам общеобразовательного цикла</a:t>
            </a:r>
          </a:p>
          <a:p>
            <a:r>
              <a:rPr lang="ru-RU" sz="2000" dirty="0" err="1">
                <a:solidFill>
                  <a:schemeClr val="bg1"/>
                </a:solidFill>
                <a:latin typeface="Bahnschrift Condensed" panose="020B0502040204020203" pitchFamily="34" charset="0"/>
              </a:rPr>
              <a:t>Профориентационно</a:t>
            </a:r>
            <a:r>
              <a:rPr lang="ru-RU" sz="2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 значимые уроки в рамках учебного предмета </a:t>
            </a:r>
            <a:r>
              <a:rPr lang="ru-RU" sz="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«Технология»</a:t>
            </a:r>
            <a:br>
              <a:rPr lang="ru-RU" sz="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</a:br>
            <a:r>
              <a:rPr lang="ru-RU" sz="2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Рекомендуются для использования разработки </a:t>
            </a:r>
            <a:r>
              <a:rPr lang="ru-RU" sz="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«Конструктора будущего»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EC02474B-CF0E-7389-8CA9-9A3AF7E0369B}"/>
              </a:ext>
            </a:extLst>
          </p:cNvPr>
          <p:cNvSpPr/>
          <p:nvPr/>
        </p:nvSpPr>
        <p:spPr>
          <a:xfrm>
            <a:off x="806993" y="1198661"/>
            <a:ext cx="4191767" cy="797433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: вправо 12">
            <a:extLst>
              <a:ext uri="{FF2B5EF4-FFF2-40B4-BE49-F238E27FC236}">
                <a16:creationId xmlns:a16="http://schemas.microsoft.com/office/drawing/2014/main" id="{98BC44AB-1E66-3234-D572-C5D7E3467D76}"/>
              </a:ext>
            </a:extLst>
          </p:cNvPr>
          <p:cNvSpPr/>
          <p:nvPr/>
        </p:nvSpPr>
        <p:spPr>
          <a:xfrm>
            <a:off x="475656" y="2225868"/>
            <a:ext cx="281941" cy="179004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: вправо 13">
            <a:extLst>
              <a:ext uri="{FF2B5EF4-FFF2-40B4-BE49-F238E27FC236}">
                <a16:creationId xmlns:a16="http://schemas.microsoft.com/office/drawing/2014/main" id="{3DA94C85-02AD-7DA5-291A-2C7D5B8B68D0}"/>
              </a:ext>
            </a:extLst>
          </p:cNvPr>
          <p:cNvSpPr/>
          <p:nvPr/>
        </p:nvSpPr>
        <p:spPr>
          <a:xfrm>
            <a:off x="475655" y="2799662"/>
            <a:ext cx="281941" cy="179004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: вправо 14">
            <a:extLst>
              <a:ext uri="{FF2B5EF4-FFF2-40B4-BE49-F238E27FC236}">
                <a16:creationId xmlns:a16="http://schemas.microsoft.com/office/drawing/2014/main" id="{C231ED76-3833-6979-DDD1-A8C59430CFE7}"/>
              </a:ext>
            </a:extLst>
          </p:cNvPr>
          <p:cNvSpPr/>
          <p:nvPr/>
        </p:nvSpPr>
        <p:spPr>
          <a:xfrm>
            <a:off x="470488" y="3432232"/>
            <a:ext cx="281941" cy="179004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94C7037-97CF-9DDD-5560-3D7E90A0E02A}"/>
              </a:ext>
            </a:extLst>
          </p:cNvPr>
          <p:cNvSpPr txBox="1"/>
          <p:nvPr/>
        </p:nvSpPr>
        <p:spPr>
          <a:xfrm>
            <a:off x="6640830" y="1187785"/>
            <a:ext cx="609447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Внеурочная деятельность</a:t>
            </a: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7280FF0B-67E7-DB57-A347-450BE99D30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6315" y="1179438"/>
            <a:ext cx="4981914" cy="80474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69D30196-7B81-3739-4EF2-B7EF356BCCE8}"/>
              </a:ext>
            </a:extLst>
          </p:cNvPr>
          <p:cNvSpPr txBox="1"/>
          <p:nvPr/>
        </p:nvSpPr>
        <p:spPr>
          <a:xfrm>
            <a:off x="6605296" y="1984180"/>
            <a:ext cx="452657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Профориентационная </a:t>
            </a:r>
            <a:r>
              <a:rPr lang="ru-RU" sz="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онлайн-диагностика </a:t>
            </a:r>
            <a:r>
              <a:rPr lang="ru-RU" sz="2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(диагностику склонностей, диагностику готовности к профессиональному самоопределению)</a:t>
            </a:r>
            <a:br>
              <a:rPr lang="ru-RU" sz="2000" dirty="0">
                <a:solidFill>
                  <a:schemeClr val="bg1"/>
                </a:solidFill>
                <a:latin typeface="Bahnschrift Condensed" panose="020B0502040204020203" pitchFamily="34" charset="0"/>
              </a:rPr>
            </a:br>
            <a:r>
              <a:rPr lang="ru-RU" sz="2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Профориентационные уроки</a:t>
            </a:r>
            <a:br>
              <a:rPr lang="ru-RU" sz="2000" dirty="0">
                <a:solidFill>
                  <a:schemeClr val="bg1"/>
                </a:solidFill>
                <a:latin typeface="Bahnschrift Condensed" panose="020B0502040204020203" pitchFamily="34" charset="0"/>
              </a:rPr>
            </a:br>
            <a:r>
              <a:rPr lang="ru-RU" sz="2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Проектная деятельность</a:t>
            </a:r>
            <a:br>
              <a:rPr lang="ru-RU" sz="2000" dirty="0">
                <a:solidFill>
                  <a:schemeClr val="bg1"/>
                </a:solidFill>
                <a:latin typeface="Bahnschrift Condensed" panose="020B0502040204020203" pitchFamily="34" charset="0"/>
              </a:rPr>
            </a:br>
            <a:r>
              <a:rPr lang="ru-RU" sz="2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Классные часы (в т.ч. демонстрация выпусков открытых онлайн-уроков </a:t>
            </a:r>
            <a:r>
              <a:rPr lang="ru-RU" sz="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«Шоу профессий»</a:t>
            </a:r>
            <a:r>
              <a:rPr lang="ru-RU" sz="2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), беседы, дискуссии, мастер-классы, коммуникативные и деловые игры, консультации педагога и психолога</a:t>
            </a:r>
          </a:p>
          <a:p>
            <a:r>
              <a:rPr lang="ru-RU" sz="2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Моделирующие </a:t>
            </a:r>
            <a:r>
              <a:rPr lang="ru-RU" sz="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профессиональные пробы </a:t>
            </a:r>
            <a:r>
              <a:rPr lang="ru-RU" sz="2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в онлайн-формате и др.</a:t>
            </a:r>
          </a:p>
        </p:txBody>
      </p:sp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ECEBA6B6-1DFD-A8B2-65DA-3170A135A1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36957" y="2116135"/>
            <a:ext cx="298716" cy="219465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7F7640F9-F78C-37C1-DC76-F83D8E1C1C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36957" y="3291891"/>
            <a:ext cx="298730" cy="219475"/>
          </a:xfrm>
          <a:prstGeom prst="rect">
            <a:avLst/>
          </a:prstGeom>
        </p:spPr>
      </p:pic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B417D376-8348-7690-8956-B1399B80F9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38989" y="3611236"/>
            <a:ext cx="298730" cy="219475"/>
          </a:xfrm>
          <a:prstGeom prst="rect">
            <a:avLst/>
          </a:prstGeom>
        </p:spPr>
      </p:pic>
      <p:sp>
        <p:nvSpPr>
          <p:cNvPr id="30" name="Стрелка: вправо 29">
            <a:extLst>
              <a:ext uri="{FF2B5EF4-FFF2-40B4-BE49-F238E27FC236}">
                <a16:creationId xmlns:a16="http://schemas.microsoft.com/office/drawing/2014/main" id="{DB46C03D-558A-C42C-91ED-AD54730CE24C}"/>
              </a:ext>
            </a:extLst>
          </p:cNvPr>
          <p:cNvSpPr/>
          <p:nvPr/>
        </p:nvSpPr>
        <p:spPr>
          <a:xfrm>
            <a:off x="6243236" y="3944741"/>
            <a:ext cx="281941" cy="179004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: вправо 31">
            <a:extLst>
              <a:ext uri="{FF2B5EF4-FFF2-40B4-BE49-F238E27FC236}">
                <a16:creationId xmlns:a16="http://schemas.microsoft.com/office/drawing/2014/main" id="{3224E07A-83E0-AC11-3859-080D65910BD5}"/>
              </a:ext>
            </a:extLst>
          </p:cNvPr>
          <p:cNvSpPr/>
          <p:nvPr/>
        </p:nvSpPr>
        <p:spPr>
          <a:xfrm>
            <a:off x="6249515" y="5457767"/>
            <a:ext cx="281941" cy="179004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7531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00D07C"/>
            </a:gs>
            <a:gs pos="100000">
              <a:srgbClr val="69B0C1"/>
            </a:gs>
            <a:gs pos="0">
              <a:srgbClr val="0F9B9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00BA5F-5069-4741-9687-56BB64F079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570" y="-1485787"/>
            <a:ext cx="10668000" cy="2387600"/>
          </a:xfrm>
        </p:spPr>
        <p:txBody>
          <a:bodyPr>
            <a:noAutofit/>
          </a:bodyPr>
          <a:lstStyle/>
          <a:p>
            <a:r>
              <a:rPr lang="ru-RU" sz="5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Форматы профориентационной работы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D80922-F272-4DA2-8B5A-81EF7DBDF998}"/>
              </a:ext>
            </a:extLst>
          </p:cNvPr>
          <p:cNvSpPr txBox="1"/>
          <p:nvPr/>
        </p:nvSpPr>
        <p:spPr>
          <a:xfrm>
            <a:off x="4163627" y="958788"/>
            <a:ext cx="674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93B4B6E-930A-46C4-80BA-E11EAC1D67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6061551" y="-4901046"/>
            <a:ext cx="68896" cy="1195120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7031FA5-2FDB-4740-90F7-48E3474E0BF1}"/>
              </a:ext>
            </a:extLst>
          </p:cNvPr>
          <p:cNvSpPr txBox="1"/>
          <p:nvPr/>
        </p:nvSpPr>
        <p:spPr>
          <a:xfrm>
            <a:off x="2718146" y="2225868"/>
            <a:ext cx="1847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br>
              <a:rPr lang="ru-RU" dirty="0">
                <a:solidFill>
                  <a:schemeClr val="bg1"/>
                </a:solidFill>
                <a:latin typeface="Bahnschrift Condensed" panose="020B0502040204020203" pitchFamily="34" charset="0"/>
              </a:rPr>
            </a:br>
            <a:endParaRPr lang="ru-RU" sz="3600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0925579-2908-4C53-88C5-04400F067702}"/>
              </a:ext>
            </a:extLst>
          </p:cNvPr>
          <p:cNvSpPr txBox="1"/>
          <p:nvPr/>
        </p:nvSpPr>
        <p:spPr>
          <a:xfrm>
            <a:off x="1278466" y="2804404"/>
            <a:ext cx="1847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7B81A9A-F5D0-A9B6-64FD-13E09A041CC7}"/>
              </a:ext>
            </a:extLst>
          </p:cNvPr>
          <p:cNvSpPr txBox="1"/>
          <p:nvPr/>
        </p:nvSpPr>
        <p:spPr>
          <a:xfrm>
            <a:off x="785653" y="1187785"/>
            <a:ext cx="570140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Воспитательная работа</a:t>
            </a:r>
            <a:br>
              <a:rPr lang="ru-RU" sz="4000" dirty="0">
                <a:solidFill>
                  <a:schemeClr val="bg1"/>
                </a:solidFill>
                <a:latin typeface="Bahnschrift Condensed" panose="020B0502040204020203" pitchFamily="34" charset="0"/>
              </a:rPr>
            </a:br>
            <a:br>
              <a:rPr lang="ru-RU" sz="2000" dirty="0">
                <a:solidFill>
                  <a:schemeClr val="bg1"/>
                </a:solidFill>
                <a:latin typeface="Bahnschrift Condensed" panose="020B0502040204020203" pitchFamily="34" charset="0"/>
              </a:rPr>
            </a:br>
            <a:r>
              <a:rPr lang="ru-RU" sz="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Экскурсии на производство</a:t>
            </a:r>
            <a:r>
              <a:rPr lang="ru-RU" sz="2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, экскурсии и посещение лекций в образовательных организациях СПО и ВО, посещение профориентационной выставки </a:t>
            </a:r>
            <a:r>
              <a:rPr lang="ru-RU" sz="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«Лаборатория </a:t>
            </a:r>
          </a:p>
          <a:p>
            <a:r>
              <a:rPr lang="ru-RU" sz="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будущего»</a:t>
            </a:r>
            <a:r>
              <a:rPr lang="ru-RU" sz="2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 и других</a:t>
            </a:r>
            <a:br>
              <a:rPr lang="ru-RU" sz="2000" dirty="0">
                <a:solidFill>
                  <a:schemeClr val="bg1"/>
                </a:solidFill>
                <a:latin typeface="Bahnschrift Condensed" panose="020B0502040204020203" pitchFamily="34" charset="0"/>
              </a:rPr>
            </a:br>
            <a:r>
              <a:rPr lang="ru-RU" sz="2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Посещение </a:t>
            </a:r>
            <a:r>
              <a:rPr lang="ru-RU" sz="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профессиональных проб</a:t>
            </a:r>
            <a:r>
              <a:rPr lang="ru-RU" sz="2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, выставок, ярмарок </a:t>
            </a:r>
          </a:p>
          <a:p>
            <a:r>
              <a:rPr lang="ru-RU" sz="2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профессий, дней открытых дверей в образовательных организациях СПО и ВО, открытых уроков технологии на базе колледжей, встречи с представителями разных </a:t>
            </a:r>
          </a:p>
          <a:p>
            <a:r>
              <a:rPr lang="ru-RU" sz="2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профессий и др. </a:t>
            </a:r>
            <a:br>
              <a:rPr lang="ru-RU" sz="2000" dirty="0">
                <a:solidFill>
                  <a:schemeClr val="bg1"/>
                </a:solidFill>
                <a:latin typeface="Bahnschrift Condensed" panose="020B0502040204020203" pitchFamily="34" charset="0"/>
              </a:rPr>
            </a:br>
            <a:r>
              <a:rPr lang="ru-RU" sz="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Конкурсы профориентационной направленности </a:t>
            </a:r>
            <a:r>
              <a:rPr lang="ru-RU" sz="2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(в т. ч</a:t>
            </a:r>
            <a:br>
              <a:rPr lang="ru-RU" sz="2000" dirty="0">
                <a:solidFill>
                  <a:schemeClr val="bg1"/>
                </a:solidFill>
                <a:latin typeface="Bahnschrift Condensed" panose="020B0502040204020203" pitchFamily="34" charset="0"/>
              </a:rPr>
            </a:br>
            <a:r>
              <a:rPr lang="ru-RU" sz="2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 в рамках Российского движения школьников, Юнармии, реализации проекта «Россия – страна  возможностей», чемпионатов «</a:t>
            </a:r>
            <a:r>
              <a:rPr lang="ru-RU" sz="2000" dirty="0" err="1">
                <a:solidFill>
                  <a:schemeClr val="bg1"/>
                </a:solidFill>
                <a:latin typeface="Bahnschrift Condensed" panose="020B0502040204020203" pitchFamily="34" charset="0"/>
              </a:rPr>
              <a:t>Абилимпикс</a:t>
            </a:r>
            <a:r>
              <a:rPr lang="ru-RU" sz="2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», «Профессионалы» и др.)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EC02474B-CF0E-7389-8CA9-9A3AF7E0369B}"/>
              </a:ext>
            </a:extLst>
          </p:cNvPr>
          <p:cNvSpPr/>
          <p:nvPr/>
        </p:nvSpPr>
        <p:spPr>
          <a:xfrm>
            <a:off x="806993" y="1198661"/>
            <a:ext cx="4191767" cy="797433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: вправо 12">
            <a:extLst>
              <a:ext uri="{FF2B5EF4-FFF2-40B4-BE49-F238E27FC236}">
                <a16:creationId xmlns:a16="http://schemas.microsoft.com/office/drawing/2014/main" id="{98BC44AB-1E66-3234-D572-C5D7E3467D76}"/>
              </a:ext>
            </a:extLst>
          </p:cNvPr>
          <p:cNvSpPr/>
          <p:nvPr/>
        </p:nvSpPr>
        <p:spPr>
          <a:xfrm>
            <a:off x="475656" y="2225868"/>
            <a:ext cx="281941" cy="179004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: вправо 13">
            <a:extLst>
              <a:ext uri="{FF2B5EF4-FFF2-40B4-BE49-F238E27FC236}">
                <a16:creationId xmlns:a16="http://schemas.microsoft.com/office/drawing/2014/main" id="{3DA94C85-02AD-7DA5-291A-2C7D5B8B68D0}"/>
              </a:ext>
            </a:extLst>
          </p:cNvPr>
          <p:cNvSpPr/>
          <p:nvPr/>
        </p:nvSpPr>
        <p:spPr>
          <a:xfrm>
            <a:off x="475655" y="3455881"/>
            <a:ext cx="281941" cy="179004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: вправо 14">
            <a:extLst>
              <a:ext uri="{FF2B5EF4-FFF2-40B4-BE49-F238E27FC236}">
                <a16:creationId xmlns:a16="http://schemas.microsoft.com/office/drawing/2014/main" id="{C231ED76-3833-6979-DDD1-A8C59430CFE7}"/>
              </a:ext>
            </a:extLst>
          </p:cNvPr>
          <p:cNvSpPr/>
          <p:nvPr/>
        </p:nvSpPr>
        <p:spPr>
          <a:xfrm>
            <a:off x="465594" y="4986712"/>
            <a:ext cx="281941" cy="179004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94C7037-97CF-9DDD-5560-3D7E90A0E02A}"/>
              </a:ext>
            </a:extLst>
          </p:cNvPr>
          <p:cNvSpPr txBox="1"/>
          <p:nvPr/>
        </p:nvSpPr>
        <p:spPr>
          <a:xfrm>
            <a:off x="6421828" y="1187785"/>
            <a:ext cx="609447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Дополнительное образование</a:t>
            </a: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7280FF0B-67E7-DB57-A347-450BE99D30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9045" y="1205862"/>
            <a:ext cx="5430773" cy="80474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69D30196-7B81-3739-4EF2-B7EF356BCCE8}"/>
              </a:ext>
            </a:extLst>
          </p:cNvPr>
          <p:cNvSpPr txBox="1"/>
          <p:nvPr/>
        </p:nvSpPr>
        <p:spPr>
          <a:xfrm>
            <a:off x="6195531" y="1991883"/>
            <a:ext cx="57014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Выбор и посещение занятий </a:t>
            </a:r>
            <a:r>
              <a:rPr lang="ru-RU" sz="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в рамках дополнительного образования</a:t>
            </a:r>
            <a:r>
              <a:rPr lang="ru-RU" sz="2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 с учетом склонностей и </a:t>
            </a:r>
          </a:p>
          <a:p>
            <a:pPr algn="ctr"/>
            <a:r>
              <a:rPr lang="ru-RU" sz="2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образовательных потребностей.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9256BD4-2597-0833-D2E3-C7B47C2C03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2782" y="3108767"/>
            <a:ext cx="5430773" cy="80474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A1AFC2A-F22D-170C-6314-B63B65D9E9E2}"/>
              </a:ext>
            </a:extLst>
          </p:cNvPr>
          <p:cNvSpPr txBox="1"/>
          <p:nvPr/>
        </p:nvSpPr>
        <p:spPr>
          <a:xfrm>
            <a:off x="6416463" y="3103758"/>
            <a:ext cx="636879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Взаимодействие с родителями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449D890-AAE6-E612-5125-25676A40B29B}"/>
              </a:ext>
            </a:extLst>
          </p:cNvPr>
          <p:cNvSpPr txBox="1"/>
          <p:nvPr/>
        </p:nvSpPr>
        <p:spPr>
          <a:xfrm>
            <a:off x="6284668" y="4153811"/>
            <a:ext cx="636879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Предпрофессиональные классы</a:t>
            </a: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2E52BA11-D703-476D-0369-CF0916B3D2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4247" y="4162965"/>
            <a:ext cx="5701405" cy="804742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8C4012A1-B70A-1064-D5BD-1437A5566D9E}"/>
              </a:ext>
            </a:extLst>
          </p:cNvPr>
          <p:cNvSpPr txBox="1"/>
          <p:nvPr/>
        </p:nvSpPr>
        <p:spPr>
          <a:xfrm>
            <a:off x="6341295" y="4944127"/>
            <a:ext cx="570140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Предусматривает заключение </a:t>
            </a:r>
            <a:r>
              <a:rPr lang="ru-RU" sz="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партнерского соглашения с профессиональными образовательными организациями </a:t>
            </a:r>
            <a:r>
              <a:rPr lang="ru-RU" sz="2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(например, в формате учебно-производственного комплекса), организациями высшего образования, компаниями работодателями. </a:t>
            </a:r>
          </a:p>
        </p:txBody>
      </p:sp>
    </p:spTree>
    <p:extLst>
      <p:ext uri="{BB962C8B-B14F-4D97-AF65-F5344CB8AC3E}">
        <p14:creationId xmlns:p14="http://schemas.microsoft.com/office/powerpoint/2010/main" val="28783234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00D07C"/>
            </a:gs>
            <a:gs pos="100000">
              <a:srgbClr val="69B0C1"/>
            </a:gs>
            <a:gs pos="0">
              <a:srgbClr val="0F9B9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00BA5F-5069-4741-9687-56BB64F079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5825" y="-1434571"/>
            <a:ext cx="10668000" cy="2387600"/>
          </a:xfrm>
        </p:spPr>
        <p:txBody>
          <a:bodyPr>
            <a:noAutofit/>
          </a:bodyPr>
          <a:lstStyle/>
          <a:p>
            <a:r>
              <a:rPr lang="ru-RU" sz="48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Идеология проекта «Билет в будущее»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D80922-F272-4DA2-8B5A-81EF7DBDF998}"/>
              </a:ext>
            </a:extLst>
          </p:cNvPr>
          <p:cNvSpPr txBox="1"/>
          <p:nvPr/>
        </p:nvSpPr>
        <p:spPr>
          <a:xfrm>
            <a:off x="4163627" y="958788"/>
            <a:ext cx="674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93B4B6E-930A-46C4-80BA-E11EAC1D67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6061551" y="-4901046"/>
            <a:ext cx="68896" cy="11951208"/>
          </a:xfrm>
          <a:prstGeom prst="rect">
            <a:avLst/>
          </a:prstGeom>
        </p:spPr>
      </p:pic>
      <p:sp>
        <p:nvSpPr>
          <p:cNvPr id="7" name="Стрелка: вправо 6">
            <a:extLst>
              <a:ext uri="{FF2B5EF4-FFF2-40B4-BE49-F238E27FC236}">
                <a16:creationId xmlns:a16="http://schemas.microsoft.com/office/drawing/2014/main" id="{66955911-2427-4597-96F3-436812FA71BB}"/>
              </a:ext>
            </a:extLst>
          </p:cNvPr>
          <p:cNvSpPr/>
          <p:nvPr/>
        </p:nvSpPr>
        <p:spPr>
          <a:xfrm>
            <a:off x="283464" y="1577885"/>
            <a:ext cx="905256" cy="317614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9658517-E685-4459-8C43-9996855EB7DB}"/>
              </a:ext>
            </a:extLst>
          </p:cNvPr>
          <p:cNvSpPr txBox="1"/>
          <p:nvPr/>
        </p:nvSpPr>
        <p:spPr>
          <a:xfrm>
            <a:off x="1261872" y="1382749"/>
            <a:ext cx="27478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ЦЕЛЬ ПРОЕКТА: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FA125E-FCA4-49E8-88C0-D5D09F9FE796}"/>
              </a:ext>
            </a:extLst>
          </p:cNvPr>
          <p:cNvSpPr txBox="1"/>
          <p:nvPr/>
        </p:nvSpPr>
        <p:spPr>
          <a:xfrm>
            <a:off x="3920964" y="1321193"/>
            <a:ext cx="78419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Формирование осознанности и готовности к профессиональному самоопределению обучающихся 6-11 классов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13131E3-CA03-4A21-A54B-7771862A067E}"/>
              </a:ext>
            </a:extLst>
          </p:cNvPr>
          <p:cNvSpPr txBox="1"/>
          <p:nvPr/>
        </p:nvSpPr>
        <p:spPr>
          <a:xfrm>
            <a:off x="1261872" y="2937139"/>
            <a:ext cx="38811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ЦЕЛЕВАЯ АУДИТОРИЯ: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7031FA5-2FDB-4740-90F7-48E3474E0BF1}"/>
              </a:ext>
            </a:extLst>
          </p:cNvPr>
          <p:cNvSpPr txBox="1"/>
          <p:nvPr/>
        </p:nvSpPr>
        <p:spPr>
          <a:xfrm>
            <a:off x="5143063" y="2619015"/>
            <a:ext cx="760314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ru-RU" dirty="0">
                <a:solidFill>
                  <a:schemeClr val="bg1"/>
                </a:solidFill>
                <a:latin typeface="Bahnschrift Condensed" panose="020B0502040204020203" pitchFamily="34" charset="0"/>
              </a:rPr>
            </a:br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Школьники 6-11 классов</a:t>
            </a:r>
            <a:r>
              <a:rPr lang="en-US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,</a:t>
            </a:r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 родители обучающихся</a:t>
            </a:r>
            <a:r>
              <a:rPr lang="en-US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,</a:t>
            </a:r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 педагоги и специалисты</a:t>
            </a:r>
            <a:r>
              <a:rPr lang="en-US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,</a:t>
            </a:r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 работодатели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E96737B-7D96-185F-EF96-23DE8A3B164B}"/>
              </a:ext>
            </a:extLst>
          </p:cNvPr>
          <p:cNvSpPr txBox="1"/>
          <p:nvPr/>
        </p:nvSpPr>
        <p:spPr>
          <a:xfrm>
            <a:off x="1188720" y="4511960"/>
            <a:ext cx="46634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ФОРМАТЫ МЕРОПРИЯТИЙ: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53903E-D224-A337-60B1-E0E01FBBFF91}"/>
              </a:ext>
            </a:extLst>
          </p:cNvPr>
          <p:cNvSpPr txBox="1"/>
          <p:nvPr/>
        </p:nvSpPr>
        <p:spPr>
          <a:xfrm>
            <a:off x="5648350" y="4193836"/>
            <a:ext cx="709785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ru-RU" dirty="0">
                <a:solidFill>
                  <a:schemeClr val="bg1"/>
                </a:solidFill>
                <a:latin typeface="Bahnschrift Condensed" panose="020B0502040204020203" pitchFamily="34" charset="0"/>
              </a:rPr>
            </a:br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Онлайн-диагностика</a:t>
            </a:r>
            <a:r>
              <a:rPr lang="en-US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, </a:t>
            </a:r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профориентационные уроки</a:t>
            </a:r>
            <a:r>
              <a:rPr lang="en-US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, </a:t>
            </a:r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профессиональные пробы</a:t>
            </a:r>
            <a:r>
              <a:rPr lang="en-US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, </a:t>
            </a:r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экскурсии на предприятия и др</a:t>
            </a:r>
            <a:r>
              <a:rPr lang="ru-RU" dirty="0">
                <a:solidFill>
                  <a:schemeClr val="bg1"/>
                </a:solidFill>
                <a:latin typeface="Bahnschrift Condensed" panose="020B0502040204020203" pitchFamily="34" charset="0"/>
              </a:rPr>
              <a:t>.</a:t>
            </a:r>
            <a:endParaRPr lang="ru-RU" sz="2400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3" name="Стрелка: вправо 12">
            <a:extLst>
              <a:ext uri="{FF2B5EF4-FFF2-40B4-BE49-F238E27FC236}">
                <a16:creationId xmlns:a16="http://schemas.microsoft.com/office/drawing/2014/main" id="{CB216716-132E-BEC0-A394-CD2606D49E0D}"/>
              </a:ext>
            </a:extLst>
          </p:cNvPr>
          <p:cNvSpPr/>
          <p:nvPr/>
        </p:nvSpPr>
        <p:spPr>
          <a:xfrm>
            <a:off x="283464" y="3132275"/>
            <a:ext cx="905256" cy="317614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: вправо 13">
            <a:extLst>
              <a:ext uri="{FF2B5EF4-FFF2-40B4-BE49-F238E27FC236}">
                <a16:creationId xmlns:a16="http://schemas.microsoft.com/office/drawing/2014/main" id="{E37A23AB-FCDE-0FE0-FAC2-DF67E03032A1}"/>
              </a:ext>
            </a:extLst>
          </p:cNvPr>
          <p:cNvSpPr/>
          <p:nvPr/>
        </p:nvSpPr>
        <p:spPr>
          <a:xfrm>
            <a:off x="283464" y="4686665"/>
            <a:ext cx="905256" cy="317614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06607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00D07C"/>
            </a:gs>
            <a:gs pos="100000">
              <a:srgbClr val="69B0C1"/>
            </a:gs>
            <a:gs pos="0">
              <a:srgbClr val="0F9B9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00BA5F-5069-4741-9687-56BB64F079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605669"/>
            <a:ext cx="11709647" cy="2387600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      </a:t>
            </a:r>
            <a:r>
              <a:rPr lang="ru-RU" sz="36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Примерная рабочая программа внеурочной деятельности по профориентации «Билет в будущее»</a:t>
            </a:r>
            <a:br>
              <a:rPr lang="ru-RU" sz="4800" dirty="0">
                <a:solidFill>
                  <a:schemeClr val="bg1"/>
                </a:solidFill>
                <a:latin typeface="Bahnschrift Condensed" panose="020B0502040204020203" pitchFamily="34" charset="0"/>
              </a:rPr>
            </a:br>
            <a:endParaRPr lang="ru-RU" sz="4800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D80922-F272-4DA2-8B5A-81EF7DBDF998}"/>
              </a:ext>
            </a:extLst>
          </p:cNvPr>
          <p:cNvSpPr txBox="1"/>
          <p:nvPr/>
        </p:nvSpPr>
        <p:spPr>
          <a:xfrm>
            <a:off x="4163627" y="958788"/>
            <a:ext cx="674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7031FA5-2FDB-4740-90F7-48E3474E0BF1}"/>
              </a:ext>
            </a:extLst>
          </p:cNvPr>
          <p:cNvSpPr txBox="1"/>
          <p:nvPr/>
        </p:nvSpPr>
        <p:spPr>
          <a:xfrm>
            <a:off x="2802634" y="2482153"/>
            <a:ext cx="9031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F8F69685-742A-1D6C-656B-F99A444556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1404156"/>
              </p:ext>
            </p:extLst>
          </p:nvPr>
        </p:nvGraphicFramePr>
        <p:xfrm>
          <a:off x="1688237" y="1227147"/>
          <a:ext cx="8016536" cy="5558737"/>
        </p:xfrm>
        <a:graphic>
          <a:graphicData uri="http://schemas.openxmlformats.org/drawingml/2006/table">
            <a:tbl>
              <a:tblPr/>
              <a:tblGrid>
                <a:gridCol w="655468">
                  <a:extLst>
                    <a:ext uri="{9D8B030D-6E8A-4147-A177-3AD203B41FA5}">
                      <a16:colId xmlns:a16="http://schemas.microsoft.com/office/drawing/2014/main" val="2174508716"/>
                    </a:ext>
                  </a:extLst>
                </a:gridCol>
                <a:gridCol w="4827174">
                  <a:extLst>
                    <a:ext uri="{9D8B030D-6E8A-4147-A177-3AD203B41FA5}">
                      <a16:colId xmlns:a16="http://schemas.microsoft.com/office/drawing/2014/main" val="1320341553"/>
                    </a:ext>
                  </a:extLst>
                </a:gridCol>
                <a:gridCol w="2533894">
                  <a:extLst>
                    <a:ext uri="{9D8B030D-6E8A-4147-A177-3AD203B41FA5}">
                      <a16:colId xmlns:a16="http://schemas.microsoft.com/office/drawing/2014/main" val="1287719270"/>
                    </a:ext>
                  </a:extLst>
                </a:gridCol>
              </a:tblGrid>
              <a:tr h="78073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800" b="1" dirty="0">
                          <a:solidFill>
                            <a:schemeClr val="bg1"/>
                          </a:solidFill>
                          <a:effectLst/>
                          <a:latin typeface="Bahnschrift Condensed" panose="020B0502040204020203" pitchFamily="34" charset="0"/>
                          <a:ea typeface="Times New Roman" panose="02020603050405020304" pitchFamily="18" charset="0"/>
                        </a:rPr>
                        <a:t>№</a:t>
                      </a:r>
                      <a:endParaRPr lang="ru-RU" sz="2800" dirty="0">
                        <a:solidFill>
                          <a:schemeClr val="bg1"/>
                        </a:solidFill>
                        <a:effectLst/>
                        <a:latin typeface="Bahnschrift Condensed" panose="020B0502040204020203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9B91"/>
                    </a:solidFill>
                  </a:tcPr>
                </a:tc>
                <a:tc>
                  <a:txBody>
                    <a:bodyPr/>
                    <a:lstStyle/>
                    <a:p>
                      <a:pPr indent="447675" algn="ctr">
                        <a:lnSpc>
                          <a:spcPct val="150000"/>
                        </a:lnSpc>
                      </a:pPr>
                      <a:r>
                        <a:rPr lang="ru-RU" sz="2800" b="1" dirty="0">
                          <a:solidFill>
                            <a:schemeClr val="bg1"/>
                          </a:solidFill>
                          <a:effectLst/>
                          <a:latin typeface="Bahnschrift Condensed" panose="020B0502040204020203" pitchFamily="34" charset="0"/>
                          <a:ea typeface="Times New Roman" panose="02020603050405020304" pitchFamily="18" charset="0"/>
                        </a:rPr>
                        <a:t>Темы программы</a:t>
                      </a:r>
                      <a:endParaRPr lang="ru-RU" sz="2800" dirty="0">
                        <a:solidFill>
                          <a:schemeClr val="bg1"/>
                        </a:solidFill>
                        <a:effectLst/>
                        <a:latin typeface="Bahnschrift Condensed" panose="020B0502040204020203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9B9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800" b="1" dirty="0">
                          <a:solidFill>
                            <a:schemeClr val="bg1"/>
                          </a:solidFill>
                          <a:effectLst/>
                          <a:latin typeface="Bahnschrift Condensed" panose="020B0502040204020203" pitchFamily="34" charset="0"/>
                          <a:ea typeface="Times New Roman" panose="02020603050405020304" pitchFamily="18" charset="0"/>
                        </a:rPr>
                        <a:t>Количество часов</a:t>
                      </a:r>
                      <a:endParaRPr lang="ru-RU" sz="2800" dirty="0">
                        <a:solidFill>
                          <a:schemeClr val="bg1"/>
                        </a:solidFill>
                        <a:effectLst/>
                        <a:latin typeface="Bahnschrift Condensed" panose="020B0502040204020203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9B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3685057"/>
                  </a:ext>
                </a:extLst>
              </a:tr>
              <a:tr h="53391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Bahnschrift Condensed" panose="020B0502040204020203" pitchFamily="34" charset="0"/>
                          <a:ea typeface="Times New Roman" panose="02020603050405020304" pitchFamily="18" charset="0"/>
                        </a:rPr>
                        <a:t>1.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Bahnschrift Condensed" panose="020B0502040204020203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9B9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Bahnschrift Condensed" panose="020B0502040204020203" pitchFamily="34" charset="0"/>
                          <a:ea typeface="Times New Roman" panose="02020603050405020304" pitchFamily="18" charset="0"/>
                        </a:rPr>
                        <a:t>Профориентационные уроки «Увлекаюсь»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Bahnschrift Condensed" panose="020B0502040204020203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9B9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Bahnschrift Condensed" panose="020B0502040204020203" pitchFamily="34" charset="0"/>
                          <a:ea typeface="Times New Roman" panose="02020603050405020304" pitchFamily="18" charset="0"/>
                        </a:rPr>
                        <a:t>4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Bahnschrift Condensed" panose="020B0502040204020203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9B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483706"/>
                  </a:ext>
                </a:extLst>
              </a:tr>
              <a:tr h="78073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Bahnschrift Condensed" panose="020B0502040204020203" pitchFamily="34" charset="0"/>
                          <a:ea typeface="Times New Roman" panose="02020603050405020304" pitchFamily="18" charset="0"/>
                        </a:rPr>
                        <a:t>2.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Bahnschrift Condensed" panose="020B0502040204020203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9B9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Bahnschrift Condensed" panose="020B0502040204020203" pitchFamily="34" charset="0"/>
                          <a:ea typeface="Times New Roman" panose="02020603050405020304" pitchFamily="18" charset="0"/>
                        </a:rPr>
                        <a:t>Профориентационная онлайн-диагностика. 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Bahnschrift Condensed" panose="020B0502040204020203" pitchFamily="34" charset="0"/>
                          <a:ea typeface="Times New Roman" panose="02020603050405020304" pitchFamily="18" charset="0"/>
                        </a:rPr>
                        <a:t>Первая часть «Понимаю себя»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Bahnschrift Condensed" panose="020B0502040204020203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9B9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Bahnschrift Condensed" panose="020B0502040204020203" pitchFamily="34" charset="0"/>
                          <a:ea typeface="Arial" panose="020B0604020202020204" pitchFamily="34" charset="0"/>
                        </a:rPr>
                        <a:t>3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9B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615279"/>
                  </a:ext>
                </a:extLst>
              </a:tr>
              <a:tr h="78073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Bahnschrift Condensed" panose="020B0502040204020203" pitchFamily="34" charset="0"/>
                          <a:ea typeface="Times New Roman" panose="02020603050405020304" pitchFamily="18" charset="0"/>
                        </a:rPr>
                        <a:t>3.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Bahnschrift Condensed" panose="020B0502040204020203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9B9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Bahnschrift Condensed" panose="020B0502040204020203" pitchFamily="34" charset="0"/>
                          <a:ea typeface="Arial" panose="020B0604020202020204" pitchFamily="34" charset="0"/>
                        </a:rPr>
                        <a:t>Профориентационная выставка «Лаборатория будущего». «Узнаю рынок»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9B9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Bahnschrift Condensed" panose="020B0502040204020203" pitchFamily="34" charset="0"/>
                          <a:ea typeface="Arial" panose="020B0604020202020204" pitchFamily="34" charset="0"/>
                        </a:rPr>
                        <a:t>4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9B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745274"/>
                  </a:ext>
                </a:extLst>
              </a:tr>
              <a:tr h="78073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Bahnschrift Condensed" panose="020B0502040204020203" pitchFamily="34" charset="0"/>
                          <a:ea typeface="Times New Roman" panose="02020603050405020304" pitchFamily="18" charset="0"/>
                        </a:rPr>
                        <a:t>4.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Bahnschrift Condensed" panose="020B0502040204020203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9B9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Bahnschrift Condensed" panose="020B0502040204020203" pitchFamily="34" charset="0"/>
                          <a:ea typeface="Times New Roman" panose="02020603050405020304" pitchFamily="18" charset="0"/>
                        </a:rPr>
                        <a:t>Профессиональные пробы «Пробую. Получаю опыт»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Bahnschrift Condensed" panose="020B0502040204020203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9B9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Bahnschrift Condensed" panose="020B0502040204020203" pitchFamily="34" charset="0"/>
                          <a:ea typeface="Arial" panose="020B0604020202020204" pitchFamily="34" charset="0"/>
                        </a:rPr>
                        <a:t>6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9B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509330"/>
                  </a:ext>
                </a:extLst>
              </a:tr>
              <a:tr h="78073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Bahnschrift Condensed" panose="020B0502040204020203" pitchFamily="34" charset="0"/>
                          <a:ea typeface="Times New Roman" panose="02020603050405020304" pitchFamily="18" charset="0"/>
                        </a:rPr>
                        <a:t>5.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Bahnschrift Condensed" panose="020B0502040204020203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9B9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ru-RU" sz="1800" kern="1200" dirty="0">
                          <a:solidFill>
                            <a:schemeClr val="bg1"/>
                          </a:solidFill>
                          <a:effectLst/>
                          <a:latin typeface="Bahnschrift Condensed" panose="020B0502040204020203" pitchFamily="34" charset="0"/>
                          <a:ea typeface="+mn-ea"/>
                          <a:cs typeface="+mn-cs"/>
                        </a:rPr>
                        <a:t>Профориентационная онлайн-диагностика. Вторая часть «Осознаю»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Bahnschrift Condensed" panose="020B0502040204020203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9B9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Bahnschrift Condensed" panose="020B0502040204020203" pitchFamily="34" charset="0"/>
                          <a:ea typeface="Arial" panose="020B0604020202020204" pitchFamily="34" charset="0"/>
                        </a:rPr>
                        <a:t>3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9B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51642"/>
                  </a:ext>
                </a:extLst>
              </a:tr>
              <a:tr h="78073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Bahnschrift Condensed" panose="020B0502040204020203" pitchFamily="34" charset="0"/>
                          <a:ea typeface="Times New Roman" panose="02020603050405020304" pitchFamily="18" charset="0"/>
                        </a:rPr>
                        <a:t>6.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Bahnschrift Condensed" panose="020B0502040204020203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9B9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Bahnschrift Condensed" panose="020B0502040204020203" pitchFamily="34" charset="0"/>
                          <a:ea typeface="Times New Roman" panose="02020603050405020304" pitchFamily="18" charset="0"/>
                        </a:rPr>
                        <a:t>Профориентационный рефлексивный урок «Планирую»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Bahnschrift Condensed" panose="020B0502040204020203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9B9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Bahnschrift Condensed" panose="020B0502040204020203" pitchFamily="34" charset="0"/>
                          <a:ea typeface="Arial" panose="020B0604020202020204" pitchFamily="34" charset="0"/>
                        </a:rPr>
                        <a:t>4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9B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470635"/>
                  </a:ext>
                </a:extLst>
              </a:tr>
            </a:tbl>
          </a:graphicData>
        </a:graphic>
      </p:graphicFrame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3E07DA44-9079-020F-D4EB-ECFD460CABBA}"/>
              </a:ext>
            </a:extLst>
          </p:cNvPr>
          <p:cNvCxnSpPr/>
          <p:nvPr/>
        </p:nvCxnSpPr>
        <p:spPr>
          <a:xfrm>
            <a:off x="1688237" y="1227147"/>
            <a:ext cx="8016536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9A7E577F-11CF-910B-00FA-EBF8C81770B7}"/>
              </a:ext>
            </a:extLst>
          </p:cNvPr>
          <p:cNvCxnSpPr>
            <a:cxnSpLocks/>
          </p:cNvCxnSpPr>
          <p:nvPr/>
        </p:nvCxnSpPr>
        <p:spPr>
          <a:xfrm>
            <a:off x="1688237" y="1227147"/>
            <a:ext cx="0" cy="555873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191CD637-FDD3-2D40-989C-1767D62E8EE1}"/>
              </a:ext>
            </a:extLst>
          </p:cNvPr>
          <p:cNvCxnSpPr/>
          <p:nvPr/>
        </p:nvCxnSpPr>
        <p:spPr>
          <a:xfrm>
            <a:off x="9704773" y="1227147"/>
            <a:ext cx="0" cy="555873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3D9A7152-A7D3-0AEA-A9D1-779B2E6974B9}"/>
              </a:ext>
            </a:extLst>
          </p:cNvPr>
          <p:cNvCxnSpPr/>
          <p:nvPr/>
        </p:nvCxnSpPr>
        <p:spPr>
          <a:xfrm>
            <a:off x="1688237" y="2006354"/>
            <a:ext cx="8016536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6ED26A80-E596-2DBD-C53E-B2479BECE1ED}"/>
              </a:ext>
            </a:extLst>
          </p:cNvPr>
          <p:cNvCxnSpPr/>
          <p:nvPr/>
        </p:nvCxnSpPr>
        <p:spPr>
          <a:xfrm>
            <a:off x="2343705" y="1227147"/>
            <a:ext cx="0" cy="555873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1E5CF862-3929-BA72-4B27-28A610C647A3}"/>
              </a:ext>
            </a:extLst>
          </p:cNvPr>
          <p:cNvCxnSpPr/>
          <p:nvPr/>
        </p:nvCxnSpPr>
        <p:spPr>
          <a:xfrm>
            <a:off x="7173157" y="1227147"/>
            <a:ext cx="0" cy="555873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E34BEFA4-E4CD-6F8B-D8C0-584E063932CE}"/>
              </a:ext>
            </a:extLst>
          </p:cNvPr>
          <p:cNvCxnSpPr/>
          <p:nvPr/>
        </p:nvCxnSpPr>
        <p:spPr>
          <a:xfrm>
            <a:off x="1688237" y="3429000"/>
            <a:ext cx="801653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id="{E2443D7C-3628-094F-FDA5-ECAB3032999A}"/>
              </a:ext>
            </a:extLst>
          </p:cNvPr>
          <p:cNvCxnSpPr>
            <a:cxnSpLocks/>
          </p:cNvCxnSpPr>
          <p:nvPr/>
        </p:nvCxnSpPr>
        <p:spPr>
          <a:xfrm>
            <a:off x="1688237" y="2547891"/>
            <a:ext cx="801653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55F07CE5-65D2-3C2A-1F63-F11E76218742}"/>
              </a:ext>
            </a:extLst>
          </p:cNvPr>
          <p:cNvCxnSpPr/>
          <p:nvPr/>
        </p:nvCxnSpPr>
        <p:spPr>
          <a:xfrm>
            <a:off x="1689717" y="4327124"/>
            <a:ext cx="801653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>
            <a:extLst>
              <a:ext uri="{FF2B5EF4-FFF2-40B4-BE49-F238E27FC236}">
                <a16:creationId xmlns:a16="http://schemas.microsoft.com/office/drawing/2014/main" id="{B4E7D6A5-353D-837D-68D6-D2A9E36C5429}"/>
              </a:ext>
            </a:extLst>
          </p:cNvPr>
          <p:cNvCxnSpPr/>
          <p:nvPr/>
        </p:nvCxnSpPr>
        <p:spPr>
          <a:xfrm>
            <a:off x="1688237" y="5117237"/>
            <a:ext cx="801653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id="{F5982698-BB12-D4F7-6BB1-EE77B8535D6B}"/>
              </a:ext>
            </a:extLst>
          </p:cNvPr>
          <p:cNvCxnSpPr/>
          <p:nvPr/>
        </p:nvCxnSpPr>
        <p:spPr>
          <a:xfrm>
            <a:off x="1688237" y="5996127"/>
            <a:ext cx="801653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id="{E1FFBAED-A408-48DB-E2F2-B44148FD1C1D}"/>
              </a:ext>
            </a:extLst>
          </p:cNvPr>
          <p:cNvCxnSpPr/>
          <p:nvPr/>
        </p:nvCxnSpPr>
        <p:spPr>
          <a:xfrm>
            <a:off x="1688237" y="6785884"/>
            <a:ext cx="8016536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74649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00D07C"/>
            </a:gs>
            <a:gs pos="100000">
              <a:srgbClr val="69B0C1"/>
            </a:gs>
            <a:gs pos="0">
              <a:srgbClr val="0F9B9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00BA5F-5069-4741-9687-56BB64F079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8741" y="-246313"/>
            <a:ext cx="8655649" cy="1245762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Контрольные точки по подготовке к реализации </a:t>
            </a:r>
            <a:r>
              <a:rPr lang="ru-RU" sz="3200" dirty="0" err="1">
                <a:solidFill>
                  <a:schemeClr val="bg1"/>
                </a:solidFill>
                <a:latin typeface="Bahnschrift Condensed" panose="020B0502040204020203" pitchFamily="34" charset="0"/>
              </a:rPr>
              <a:t>профориентационого</a:t>
            </a:r>
            <a:r>
              <a:rPr lang="ru-RU" sz="32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 минимума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D80922-F272-4DA2-8B5A-81EF7DBDF998}"/>
              </a:ext>
            </a:extLst>
          </p:cNvPr>
          <p:cNvSpPr txBox="1"/>
          <p:nvPr/>
        </p:nvSpPr>
        <p:spPr>
          <a:xfrm>
            <a:off x="4163627" y="958788"/>
            <a:ext cx="674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93B4B6E-930A-46C4-80BA-E11EAC1D67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6061551" y="-4901046"/>
            <a:ext cx="68896" cy="1195120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7031FA5-2FDB-4740-90F7-48E3474E0BF1}"/>
              </a:ext>
            </a:extLst>
          </p:cNvPr>
          <p:cNvSpPr txBox="1"/>
          <p:nvPr/>
        </p:nvSpPr>
        <p:spPr>
          <a:xfrm>
            <a:off x="2718146" y="2225868"/>
            <a:ext cx="1847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br>
              <a:rPr lang="ru-RU" dirty="0">
                <a:solidFill>
                  <a:schemeClr val="bg1"/>
                </a:solidFill>
                <a:latin typeface="Bahnschrift Condensed" panose="020B0502040204020203" pitchFamily="34" charset="0"/>
              </a:rPr>
            </a:br>
            <a:endParaRPr lang="ru-RU" sz="3600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0925579-2908-4C53-88C5-04400F067702}"/>
              </a:ext>
            </a:extLst>
          </p:cNvPr>
          <p:cNvSpPr txBox="1"/>
          <p:nvPr/>
        </p:nvSpPr>
        <p:spPr>
          <a:xfrm>
            <a:off x="1278466" y="2804404"/>
            <a:ext cx="1847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0AA892-8146-4EF5-9C60-C108F7126E27}"/>
              </a:ext>
            </a:extLst>
          </p:cNvPr>
          <p:cNvSpPr txBox="1"/>
          <p:nvPr/>
        </p:nvSpPr>
        <p:spPr>
          <a:xfrm>
            <a:off x="889233" y="1328120"/>
            <a:ext cx="5528345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До 10 июля </a:t>
            </a:r>
          </a:p>
          <a:p>
            <a:r>
              <a:rPr lang="ru-RU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Подтверждение уровня реализации </a:t>
            </a:r>
            <a:r>
              <a:rPr lang="ru-RU" dirty="0" err="1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профминимума</a:t>
            </a:r>
            <a:r>
              <a:rPr lang="ru-RU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, </a:t>
            </a:r>
          </a:p>
          <a:p>
            <a:r>
              <a:rPr lang="ru-RU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Представление информации об ответственных специалистах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A13618C-598A-4429-BBB0-11E61A8E2388}"/>
              </a:ext>
            </a:extLst>
          </p:cNvPr>
          <p:cNvSpPr txBox="1"/>
          <p:nvPr/>
        </p:nvSpPr>
        <p:spPr>
          <a:xfrm>
            <a:off x="889233" y="2864704"/>
            <a:ext cx="552834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До 11 июля </a:t>
            </a:r>
          </a:p>
          <a:p>
            <a:r>
              <a:rPr lang="ru-RU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Представление информации о профилях обучения в соответствии с мониторинговыми формами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F66FC40-D7A1-453F-8C31-09780D341978}"/>
              </a:ext>
            </a:extLst>
          </p:cNvPr>
          <p:cNvSpPr txBox="1"/>
          <p:nvPr/>
        </p:nvSpPr>
        <p:spPr>
          <a:xfrm>
            <a:off x="889232" y="4044583"/>
            <a:ext cx="552834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До 12 августа </a:t>
            </a:r>
          </a:p>
          <a:p>
            <a:r>
              <a:rPr lang="ru-RU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Регистрация на платформе </a:t>
            </a:r>
            <a:r>
              <a:rPr lang="en-US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BVBINFO.RU </a:t>
            </a:r>
            <a:endParaRPr lang="ru-RU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B16E358-E723-4E9F-BB76-9FEE4CDB9289}"/>
              </a:ext>
            </a:extLst>
          </p:cNvPr>
          <p:cNvSpPr txBox="1"/>
          <p:nvPr/>
        </p:nvSpPr>
        <p:spPr>
          <a:xfrm>
            <a:off x="7066326" y="1439058"/>
            <a:ext cx="552834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До 10 сентября </a:t>
            </a:r>
          </a:p>
          <a:p>
            <a:r>
              <a:rPr lang="ru-RU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Сбор согласий на обработку ПД данных обучающихся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C92A7F6-7535-4762-908F-6C764AFCEF0F}"/>
              </a:ext>
            </a:extLst>
          </p:cNvPr>
          <p:cNvSpPr txBox="1"/>
          <p:nvPr/>
        </p:nvSpPr>
        <p:spPr>
          <a:xfrm>
            <a:off x="7066325" y="2351542"/>
            <a:ext cx="552834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До 10 сентября</a:t>
            </a:r>
          </a:p>
          <a:p>
            <a:r>
              <a:rPr lang="ru-RU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План </a:t>
            </a:r>
            <a:r>
              <a:rPr lang="ru-RU" dirty="0" err="1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профоприентационной</a:t>
            </a:r>
            <a:r>
              <a:rPr lang="ru-RU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работы ОО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E9ED637-EFEF-44F7-907C-9AC61827D557}"/>
              </a:ext>
            </a:extLst>
          </p:cNvPr>
          <p:cNvSpPr txBox="1"/>
          <p:nvPr/>
        </p:nvSpPr>
        <p:spPr>
          <a:xfrm>
            <a:off x="7066325" y="5173370"/>
            <a:ext cx="552834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До 1 декабря</a:t>
            </a:r>
          </a:p>
          <a:p>
            <a:r>
              <a:rPr lang="ru-RU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Участие в Проекте Билет </a:t>
            </a:r>
            <a:r>
              <a:rPr lang="ru-RU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в будущее</a:t>
            </a:r>
            <a:endParaRPr lang="ru-RU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F5DF39A-2FD0-450B-8029-7CDD22B386EF}"/>
              </a:ext>
            </a:extLst>
          </p:cNvPr>
          <p:cNvSpPr txBox="1"/>
          <p:nvPr/>
        </p:nvSpPr>
        <p:spPr>
          <a:xfrm>
            <a:off x="7066325" y="3492205"/>
            <a:ext cx="552834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До 30 августа</a:t>
            </a:r>
          </a:p>
          <a:p>
            <a:r>
              <a:rPr lang="ru-RU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Мониторинг готовности ОО к реализации </a:t>
            </a:r>
            <a:r>
              <a:rPr lang="ru-RU" dirty="0" err="1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профминимума</a:t>
            </a:r>
            <a:endParaRPr lang="ru-RU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160B20C-2D2F-4164-BCA2-822EE9EC9C2B}"/>
              </a:ext>
            </a:extLst>
          </p:cNvPr>
          <p:cNvSpPr txBox="1"/>
          <p:nvPr/>
        </p:nvSpPr>
        <p:spPr>
          <a:xfrm>
            <a:off x="889232" y="5173370"/>
            <a:ext cx="552834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До 25 августа </a:t>
            </a:r>
          </a:p>
          <a:p>
            <a:r>
              <a:rPr lang="ru-RU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Обеспечение участия педагогов-=навигаторов в ПК</a:t>
            </a:r>
          </a:p>
        </p:txBody>
      </p:sp>
    </p:spTree>
    <p:extLst>
      <p:ext uri="{BB962C8B-B14F-4D97-AF65-F5344CB8AC3E}">
        <p14:creationId xmlns:p14="http://schemas.microsoft.com/office/powerpoint/2010/main" val="3049943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00D07C"/>
            </a:gs>
            <a:gs pos="100000">
              <a:srgbClr val="69B0C1"/>
            </a:gs>
            <a:gs pos="0">
              <a:srgbClr val="0F9B9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00BA5F-5069-4741-9687-56BB64F079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059" y="-1472051"/>
            <a:ext cx="10668000" cy="2387600"/>
          </a:xfrm>
        </p:spPr>
        <p:txBody>
          <a:bodyPr>
            <a:noAutofit/>
          </a:bodyPr>
          <a:lstStyle/>
          <a:p>
            <a:r>
              <a:rPr lang="ru-RU" sz="4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Нормативно-правовая база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D80922-F272-4DA2-8B5A-81EF7DBDF998}"/>
              </a:ext>
            </a:extLst>
          </p:cNvPr>
          <p:cNvSpPr txBox="1"/>
          <p:nvPr/>
        </p:nvSpPr>
        <p:spPr>
          <a:xfrm>
            <a:off x="4163627" y="958788"/>
            <a:ext cx="674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93B4B6E-930A-46C4-80BA-E11EAC1D67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6181948" y="-4924391"/>
            <a:ext cx="68896" cy="11951208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61075BE9-A755-9658-331D-EA442A888996}"/>
              </a:ext>
            </a:extLst>
          </p:cNvPr>
          <p:cNvSpPr txBox="1"/>
          <p:nvPr/>
        </p:nvSpPr>
        <p:spPr>
          <a:xfrm>
            <a:off x="762000" y="1145368"/>
            <a:ext cx="1114881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Федеральный государственный образовательный стандарт начального общего образования (приказ </a:t>
            </a:r>
            <a:r>
              <a:rPr lang="ru-RU" sz="2400" dirty="0" err="1">
                <a:solidFill>
                  <a:schemeClr val="bg1"/>
                </a:solidFill>
                <a:latin typeface="Bahnschrift Condensed" panose="020B0502040204020203" pitchFamily="34" charset="0"/>
              </a:rPr>
              <a:t>Минпросвещения</a:t>
            </a:r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 России от 31 мая 2021 г. . N 286) (далее - ФГОС НОО)</a:t>
            </a:r>
          </a:p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Федеральный государственный образовательный стандарт основного общего образования (приказ </a:t>
            </a:r>
            <a:r>
              <a:rPr lang="ru-RU" sz="2400" dirty="0" err="1">
                <a:solidFill>
                  <a:schemeClr val="bg1"/>
                </a:solidFill>
                <a:latin typeface="Bahnschrift Condensed" panose="020B0502040204020203" pitchFamily="34" charset="0"/>
              </a:rPr>
              <a:t>Минпросвещения</a:t>
            </a:r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 России от 31 мая 2021 г. N 287) (далее - ФГОС ООО)</a:t>
            </a:r>
          </a:p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Федеральный государственный образовательный стандарт среднего (полного) общего образования (приказ Минобрнауки России от 12 августа 2022 г. N 732) (далее - ФГОС СОО).</a:t>
            </a:r>
          </a:p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Методические рекомендации по реализации </a:t>
            </a:r>
            <a:r>
              <a:rPr lang="ru-RU" sz="2400" dirty="0" err="1">
                <a:solidFill>
                  <a:schemeClr val="bg1"/>
                </a:solidFill>
                <a:latin typeface="Bahnschrift Condensed" panose="020B0502040204020203" pitchFamily="34" charset="0"/>
              </a:rPr>
              <a:t>профориентаицонного</a:t>
            </a:r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 минимума в </a:t>
            </a:r>
            <a:r>
              <a:rPr lang="ru-RU" sz="2400" dirty="0" err="1">
                <a:solidFill>
                  <a:schemeClr val="bg1"/>
                </a:solidFill>
                <a:latin typeface="Bahnschrift Condensed" panose="020B0502040204020203" pitchFamily="34" charset="0"/>
              </a:rPr>
              <a:t>общеобразваотельных</a:t>
            </a:r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 организациях РФ (Письмо Департамента государственной политик в сфере среднего профессионального образования и профессионального обучения №05-848 от 20.03.2023 г.</a:t>
            </a:r>
            <a:b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</a:br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Информационно-методическое письмо </a:t>
            </a:r>
            <a:r>
              <a:rPr lang="ru-RU" sz="2400" dirty="0" err="1">
                <a:solidFill>
                  <a:schemeClr val="bg1"/>
                </a:solidFill>
                <a:latin typeface="Bahnschrift Condensed" panose="020B0502040204020203" pitchFamily="34" charset="0"/>
              </a:rPr>
              <a:t>Минпросвещения</a:t>
            </a:r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 России от 03.04.2023 г. №1431 об организации внеурочной деятельности в рамках реализации образовательных стандартов начального общего и основного общего образования </a:t>
            </a:r>
          </a:p>
          <a:p>
            <a:endParaRPr lang="ru-RU" sz="2400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7" name="Стрелка: вправо 16">
            <a:extLst>
              <a:ext uri="{FF2B5EF4-FFF2-40B4-BE49-F238E27FC236}">
                <a16:creationId xmlns:a16="http://schemas.microsoft.com/office/drawing/2014/main" id="{861F7B27-9A20-47A8-8566-2C1C7CC35E8C}"/>
              </a:ext>
            </a:extLst>
          </p:cNvPr>
          <p:cNvSpPr/>
          <p:nvPr/>
        </p:nvSpPr>
        <p:spPr>
          <a:xfrm>
            <a:off x="467090" y="1308264"/>
            <a:ext cx="281941" cy="179004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: вправо 17">
            <a:extLst>
              <a:ext uri="{FF2B5EF4-FFF2-40B4-BE49-F238E27FC236}">
                <a16:creationId xmlns:a16="http://schemas.microsoft.com/office/drawing/2014/main" id="{134C7435-2A6B-797D-6F0C-95F505ED5A78}"/>
              </a:ext>
            </a:extLst>
          </p:cNvPr>
          <p:cNvSpPr/>
          <p:nvPr/>
        </p:nvSpPr>
        <p:spPr>
          <a:xfrm flipV="1">
            <a:off x="480058" y="2009552"/>
            <a:ext cx="281941" cy="179004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: вправо 18">
            <a:extLst>
              <a:ext uri="{FF2B5EF4-FFF2-40B4-BE49-F238E27FC236}">
                <a16:creationId xmlns:a16="http://schemas.microsoft.com/office/drawing/2014/main" id="{DC807630-B25F-6A2A-1460-8BBCA8577A65}"/>
              </a:ext>
            </a:extLst>
          </p:cNvPr>
          <p:cNvSpPr/>
          <p:nvPr/>
        </p:nvSpPr>
        <p:spPr>
          <a:xfrm>
            <a:off x="470372" y="3540582"/>
            <a:ext cx="281941" cy="179004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: вправо 19">
            <a:extLst>
              <a:ext uri="{FF2B5EF4-FFF2-40B4-BE49-F238E27FC236}">
                <a16:creationId xmlns:a16="http://schemas.microsoft.com/office/drawing/2014/main" id="{B1429F80-0535-9C9B-ECD9-C68111ECBA0F}"/>
              </a:ext>
            </a:extLst>
          </p:cNvPr>
          <p:cNvSpPr/>
          <p:nvPr/>
        </p:nvSpPr>
        <p:spPr>
          <a:xfrm>
            <a:off x="467089" y="2798834"/>
            <a:ext cx="281941" cy="179004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: вправо 20">
            <a:extLst>
              <a:ext uri="{FF2B5EF4-FFF2-40B4-BE49-F238E27FC236}">
                <a16:creationId xmlns:a16="http://schemas.microsoft.com/office/drawing/2014/main" id="{C5B655E9-1CB3-08B9-B51A-6A37E1EC374D}"/>
              </a:ext>
            </a:extLst>
          </p:cNvPr>
          <p:cNvSpPr/>
          <p:nvPr/>
        </p:nvSpPr>
        <p:spPr>
          <a:xfrm>
            <a:off x="467088" y="4601509"/>
            <a:ext cx="281941" cy="179004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623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00D07C"/>
            </a:gs>
            <a:gs pos="100000">
              <a:srgbClr val="69B0C1"/>
            </a:gs>
            <a:gs pos="0">
              <a:srgbClr val="0F9B9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00BA5F-5069-4741-9687-56BB64F079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570" y="-1485787"/>
            <a:ext cx="10668000" cy="2387600"/>
          </a:xfrm>
        </p:spPr>
        <p:txBody>
          <a:bodyPr>
            <a:noAutofit/>
          </a:bodyPr>
          <a:lstStyle/>
          <a:p>
            <a:r>
              <a:rPr lang="ru-RU" sz="4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Реализация профориентационного минимума в ОО РМ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D80922-F272-4DA2-8B5A-81EF7DBDF998}"/>
              </a:ext>
            </a:extLst>
          </p:cNvPr>
          <p:cNvSpPr txBox="1"/>
          <p:nvPr/>
        </p:nvSpPr>
        <p:spPr>
          <a:xfrm>
            <a:off x="4163627" y="958788"/>
            <a:ext cx="674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93B4B6E-930A-46C4-80BA-E11EAC1D67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6061551" y="-4901046"/>
            <a:ext cx="68896" cy="1195120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7031FA5-2FDB-4740-90F7-48E3474E0BF1}"/>
              </a:ext>
            </a:extLst>
          </p:cNvPr>
          <p:cNvSpPr txBox="1"/>
          <p:nvPr/>
        </p:nvSpPr>
        <p:spPr>
          <a:xfrm>
            <a:off x="2718146" y="2225868"/>
            <a:ext cx="1847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br>
              <a:rPr lang="ru-RU" dirty="0">
                <a:solidFill>
                  <a:schemeClr val="bg1"/>
                </a:solidFill>
                <a:latin typeface="Bahnschrift Condensed" panose="020B0502040204020203" pitchFamily="34" charset="0"/>
              </a:rPr>
            </a:br>
            <a:endParaRPr lang="ru-RU" sz="3600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0925579-2908-4C53-88C5-04400F067702}"/>
              </a:ext>
            </a:extLst>
          </p:cNvPr>
          <p:cNvSpPr txBox="1"/>
          <p:nvPr/>
        </p:nvSpPr>
        <p:spPr>
          <a:xfrm>
            <a:off x="1278466" y="2804404"/>
            <a:ext cx="1847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EC02474B-CF0E-7389-8CA9-9A3AF7E0369B}"/>
              </a:ext>
            </a:extLst>
          </p:cNvPr>
          <p:cNvSpPr/>
          <p:nvPr/>
        </p:nvSpPr>
        <p:spPr>
          <a:xfrm>
            <a:off x="806993" y="1198661"/>
            <a:ext cx="4191767" cy="797433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94C7037-97CF-9DDD-5560-3D7E90A0E02A}"/>
              </a:ext>
            </a:extLst>
          </p:cNvPr>
          <p:cNvSpPr txBox="1"/>
          <p:nvPr/>
        </p:nvSpPr>
        <p:spPr>
          <a:xfrm>
            <a:off x="6646154" y="2425923"/>
            <a:ext cx="609447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Разработка планов ОО</a:t>
            </a: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7280FF0B-67E7-DB57-A347-450BE99D30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3094" y="1246629"/>
            <a:ext cx="4981914" cy="804742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76B51F2B-E4C4-493B-9342-4960ED0AA571}"/>
              </a:ext>
            </a:extLst>
          </p:cNvPr>
          <p:cNvSpPr txBox="1"/>
          <p:nvPr/>
        </p:nvSpPr>
        <p:spPr>
          <a:xfrm>
            <a:off x="860752" y="1338105"/>
            <a:ext cx="4526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Bahnschrift Condensed" panose="020B0502040204020203" pitchFamily="34" charset="0"/>
              </a:rPr>
              <a:t>Закрепление ответственных в ОО</a:t>
            </a:r>
          </a:p>
        </p:txBody>
      </p:sp>
      <p:sp>
        <p:nvSpPr>
          <p:cNvPr id="24" name="Прямоугольник: скругленные углы 23">
            <a:extLst>
              <a:ext uri="{FF2B5EF4-FFF2-40B4-BE49-F238E27FC236}">
                <a16:creationId xmlns:a16="http://schemas.microsoft.com/office/drawing/2014/main" id="{EFFA13E3-BC42-4472-BAB5-203574B9EF27}"/>
              </a:ext>
            </a:extLst>
          </p:cNvPr>
          <p:cNvSpPr/>
          <p:nvPr/>
        </p:nvSpPr>
        <p:spPr>
          <a:xfrm>
            <a:off x="806992" y="2304297"/>
            <a:ext cx="4191767" cy="797433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: скругленные углы 24">
            <a:extLst>
              <a:ext uri="{FF2B5EF4-FFF2-40B4-BE49-F238E27FC236}">
                <a16:creationId xmlns:a16="http://schemas.microsoft.com/office/drawing/2014/main" id="{515F3056-969B-48BE-9F15-DDBE13131278}"/>
              </a:ext>
            </a:extLst>
          </p:cNvPr>
          <p:cNvSpPr/>
          <p:nvPr/>
        </p:nvSpPr>
        <p:spPr>
          <a:xfrm>
            <a:off x="806992" y="3611236"/>
            <a:ext cx="4191767" cy="797433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8D36F6F-0EF9-4AB4-9A0D-BC89B61F5DAA}"/>
              </a:ext>
            </a:extLst>
          </p:cNvPr>
          <p:cNvSpPr txBox="1"/>
          <p:nvPr/>
        </p:nvSpPr>
        <p:spPr>
          <a:xfrm>
            <a:off x="943134" y="3660363"/>
            <a:ext cx="4055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  <a:latin typeface="Bahnschrift Condensed" panose="020B0502040204020203" pitchFamily="34" charset="0"/>
              </a:rPr>
              <a:t>Диагностика ОО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F0970F2-39B3-4869-94B0-1F70517CDB73}"/>
              </a:ext>
            </a:extLst>
          </p:cNvPr>
          <p:cNvSpPr txBox="1"/>
          <p:nvPr/>
        </p:nvSpPr>
        <p:spPr>
          <a:xfrm>
            <a:off x="6598147" y="1245140"/>
            <a:ext cx="45265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Bahnschrift Condensed" panose="020B0502040204020203" pitchFamily="34" charset="0"/>
              </a:rPr>
              <a:t>Цикл обучающих методических семинаров/ Повышение квалификации</a:t>
            </a:r>
          </a:p>
        </p:txBody>
      </p:sp>
      <p:pic>
        <p:nvPicPr>
          <p:cNvPr id="31" name="Рисунок 30">
            <a:extLst>
              <a:ext uri="{FF2B5EF4-FFF2-40B4-BE49-F238E27FC236}">
                <a16:creationId xmlns:a16="http://schemas.microsoft.com/office/drawing/2014/main" id="{B3533A33-628E-4B05-B361-F109BBEB87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3094" y="2285162"/>
            <a:ext cx="4981914" cy="804742"/>
          </a:xfrm>
          <a:prstGeom prst="rect">
            <a:avLst/>
          </a:prstGeom>
        </p:spPr>
      </p:pic>
      <p:pic>
        <p:nvPicPr>
          <p:cNvPr id="33" name="Рисунок 32">
            <a:extLst>
              <a:ext uri="{FF2B5EF4-FFF2-40B4-BE49-F238E27FC236}">
                <a16:creationId xmlns:a16="http://schemas.microsoft.com/office/drawing/2014/main" id="{A7DEAA45-110D-4A84-AD48-794DCC5B19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0478" y="3603927"/>
            <a:ext cx="4981914" cy="804742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56D96EC7-3A43-40C9-85AD-BC46B4FB5B89}"/>
              </a:ext>
            </a:extLst>
          </p:cNvPr>
          <p:cNvSpPr txBox="1"/>
          <p:nvPr/>
        </p:nvSpPr>
        <p:spPr>
          <a:xfrm>
            <a:off x="880955" y="2489298"/>
            <a:ext cx="4526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Bahnschrift Condensed" panose="020B0502040204020203" pitchFamily="34" charset="0"/>
              </a:rPr>
              <a:t>Создание информационного ресурса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FC383E2-146C-4149-ACAA-6660B8DE322A}"/>
              </a:ext>
            </a:extLst>
          </p:cNvPr>
          <p:cNvSpPr txBox="1"/>
          <p:nvPr/>
        </p:nvSpPr>
        <p:spPr>
          <a:xfrm>
            <a:off x="6598146" y="3575824"/>
            <a:ext cx="48528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Bahnschrift Condensed" panose="020B0502040204020203" pitchFamily="34" charset="0"/>
              </a:rPr>
              <a:t>Разработка и реализация образовательных программ и отдельных мероприятий</a:t>
            </a:r>
          </a:p>
        </p:txBody>
      </p:sp>
    </p:spTree>
    <p:extLst>
      <p:ext uri="{BB962C8B-B14F-4D97-AF65-F5344CB8AC3E}">
        <p14:creationId xmlns:p14="http://schemas.microsoft.com/office/powerpoint/2010/main" val="2011343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00D07C"/>
            </a:gs>
            <a:gs pos="100000">
              <a:srgbClr val="69B0C1"/>
            </a:gs>
            <a:gs pos="0">
              <a:srgbClr val="0F9B9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00BA5F-5069-4741-9687-56BB64F079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6536" y="291314"/>
            <a:ext cx="9144000" cy="2387600"/>
          </a:xfrm>
        </p:spPr>
        <p:txBody>
          <a:bodyPr>
            <a:noAutofit/>
          </a:bodyPr>
          <a:lstStyle/>
          <a:p>
            <a:pPr algn="l"/>
            <a:r>
              <a:rPr lang="ru-RU" sz="88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Профориентационный минимум -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34316DE-9158-490D-96BC-46BEEF6E0E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1899" y="1722192"/>
            <a:ext cx="7386222" cy="2849808"/>
          </a:xfrm>
        </p:spPr>
        <p:txBody>
          <a:bodyPr>
            <a:noAutofit/>
          </a:bodyPr>
          <a:lstStyle/>
          <a:p>
            <a:pPr algn="l"/>
            <a:r>
              <a:rPr lang="ru-RU" sz="32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единый универсальный минимальный набор профориентационных практик и инструментов для проведения мероприятий по профессиональной ориентации обучающихся во всех субъектах РФ, включая отдаленные и труднодоступные территории.</a:t>
            </a:r>
            <a:br>
              <a:rPr lang="ru-RU" sz="3200" dirty="0">
                <a:solidFill>
                  <a:schemeClr val="bg1"/>
                </a:solidFill>
                <a:latin typeface="Bahnschrift Condensed" panose="020B0502040204020203" pitchFamily="34" charset="0"/>
              </a:rPr>
            </a:br>
            <a:r>
              <a:rPr lang="ru-RU" sz="32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 Включает несколько уровней реализации.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D80922-F272-4DA2-8B5A-81EF7DBDF998}"/>
              </a:ext>
            </a:extLst>
          </p:cNvPr>
          <p:cNvSpPr txBox="1"/>
          <p:nvPr/>
        </p:nvSpPr>
        <p:spPr>
          <a:xfrm>
            <a:off x="4163627" y="958788"/>
            <a:ext cx="674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3925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00D07C"/>
            </a:gs>
            <a:gs pos="100000">
              <a:srgbClr val="69B0C1"/>
            </a:gs>
            <a:gs pos="0">
              <a:srgbClr val="0F9B9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00BA5F-5069-4741-9687-56BB64F079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15410" y="-1463089"/>
            <a:ext cx="10668000" cy="2387600"/>
          </a:xfrm>
        </p:spPr>
        <p:txBody>
          <a:bodyPr>
            <a:noAutofit/>
          </a:bodyPr>
          <a:lstStyle/>
          <a:p>
            <a:r>
              <a:rPr lang="ru-RU" sz="48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Цели и задачи Профориентационного минимума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D80922-F272-4DA2-8B5A-81EF7DBDF998}"/>
              </a:ext>
            </a:extLst>
          </p:cNvPr>
          <p:cNvSpPr txBox="1"/>
          <p:nvPr/>
        </p:nvSpPr>
        <p:spPr>
          <a:xfrm>
            <a:off x="4163627" y="958788"/>
            <a:ext cx="674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93B4B6E-930A-46C4-80BA-E11EAC1D67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6061551" y="-4901046"/>
            <a:ext cx="68896" cy="11951208"/>
          </a:xfrm>
          <a:prstGeom prst="rect">
            <a:avLst/>
          </a:prstGeom>
        </p:spPr>
      </p:pic>
      <p:sp>
        <p:nvSpPr>
          <p:cNvPr id="7" name="Стрелка: вправо 6">
            <a:extLst>
              <a:ext uri="{FF2B5EF4-FFF2-40B4-BE49-F238E27FC236}">
                <a16:creationId xmlns:a16="http://schemas.microsoft.com/office/drawing/2014/main" id="{66955911-2427-4597-96F3-436812FA71BB}"/>
              </a:ext>
            </a:extLst>
          </p:cNvPr>
          <p:cNvSpPr/>
          <p:nvPr/>
        </p:nvSpPr>
        <p:spPr>
          <a:xfrm>
            <a:off x="283464" y="1577885"/>
            <a:ext cx="905256" cy="317614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9658517-E685-4459-8C43-9996855EB7DB}"/>
              </a:ext>
            </a:extLst>
          </p:cNvPr>
          <p:cNvSpPr txBox="1"/>
          <p:nvPr/>
        </p:nvSpPr>
        <p:spPr>
          <a:xfrm>
            <a:off x="1261872" y="1382749"/>
            <a:ext cx="11512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ЦЕЛЬ: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FA125E-FCA4-49E8-88C0-D5D09F9FE796}"/>
              </a:ext>
            </a:extLst>
          </p:cNvPr>
          <p:cNvSpPr txBox="1"/>
          <p:nvPr/>
        </p:nvSpPr>
        <p:spPr>
          <a:xfrm>
            <a:off x="2802635" y="1321193"/>
            <a:ext cx="9268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выстраивание системы профессиональной ориентации обучающихся, которая реализуется в образовательной, воспитательной и иных видах деятельности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0CD4E769-03E2-470F-8302-65E6450211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144" y="2661460"/>
            <a:ext cx="920576" cy="35359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13131E3-CA03-4A21-A54B-7771862A067E}"/>
              </a:ext>
            </a:extLst>
          </p:cNvPr>
          <p:cNvSpPr txBox="1"/>
          <p:nvPr/>
        </p:nvSpPr>
        <p:spPr>
          <a:xfrm>
            <a:off x="1188720" y="2470634"/>
            <a:ext cx="16257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ЗАДАЧИ: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7031FA5-2FDB-4740-90F7-48E3474E0BF1}"/>
              </a:ext>
            </a:extLst>
          </p:cNvPr>
          <p:cNvSpPr txBox="1"/>
          <p:nvPr/>
        </p:nvSpPr>
        <p:spPr>
          <a:xfrm>
            <a:off x="2802634" y="2482153"/>
            <a:ext cx="903129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Bahnschrift Condensed" panose="020B0502040204020203" pitchFamily="34" charset="0"/>
              </a:rPr>
              <a:t>Развитие нормативно-правового обеспечения профориентационной деятельности в образовательных организациях;</a:t>
            </a:r>
            <a:br>
              <a:rPr lang="ru-RU" dirty="0">
                <a:solidFill>
                  <a:schemeClr val="bg1"/>
                </a:solidFill>
                <a:latin typeface="Bahnschrift Condensed" panose="020B0502040204020203" pitchFamily="34" charset="0"/>
              </a:rPr>
            </a:br>
            <a:endParaRPr lang="ru-RU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  <a:p>
            <a:r>
              <a:rPr lang="ru-RU" dirty="0">
                <a:solidFill>
                  <a:schemeClr val="bg1"/>
                </a:solidFill>
                <a:latin typeface="Bahnschrift Condensed" panose="020B0502040204020203" pitchFamily="34" charset="0"/>
              </a:rPr>
              <a:t>Разработка научно-обоснованного содержательного наполнения профориентационной работы;</a:t>
            </a:r>
            <a:br>
              <a:rPr lang="ru-RU" dirty="0">
                <a:solidFill>
                  <a:schemeClr val="bg1"/>
                </a:solidFill>
                <a:latin typeface="Bahnschrift Condensed" panose="020B0502040204020203" pitchFamily="34" charset="0"/>
              </a:rPr>
            </a:br>
            <a:br>
              <a:rPr lang="ru-RU" dirty="0">
                <a:solidFill>
                  <a:schemeClr val="bg1"/>
                </a:solidFill>
                <a:latin typeface="Bahnschrift Condensed" panose="020B0502040204020203" pitchFamily="34" charset="0"/>
              </a:rPr>
            </a:br>
            <a:r>
              <a:rPr lang="ru-RU" dirty="0">
                <a:solidFill>
                  <a:schemeClr val="bg1"/>
                </a:solidFill>
                <a:latin typeface="Bahnschrift Condensed" panose="020B0502040204020203" pitchFamily="34" charset="0"/>
              </a:rPr>
              <a:t>Систематизация и обогащение инструментами и практиками региональных, муниципальных и школьных моделей профессиональной ориентации обучающихся;</a:t>
            </a:r>
            <a:br>
              <a:rPr lang="ru-RU" dirty="0">
                <a:solidFill>
                  <a:schemeClr val="bg1"/>
                </a:solidFill>
                <a:latin typeface="Bahnschrift Condensed" panose="020B0502040204020203" pitchFamily="34" charset="0"/>
              </a:rPr>
            </a:br>
            <a:br>
              <a:rPr lang="ru-RU" dirty="0">
                <a:solidFill>
                  <a:schemeClr val="bg1"/>
                </a:solidFill>
                <a:latin typeface="Bahnschrift Condensed" panose="020B0502040204020203" pitchFamily="34" charset="0"/>
              </a:rPr>
            </a:br>
            <a:r>
              <a:rPr lang="ru-RU" dirty="0">
                <a:solidFill>
                  <a:schemeClr val="bg1"/>
                </a:solidFill>
                <a:latin typeface="Bahnschrift Condensed" panose="020B0502040204020203" pitchFamily="34" charset="0"/>
              </a:rPr>
              <a:t>Подготовка программ повышения квалификации для специалистов, осуществляющих профориентационную деятельность в образовательных организациях;</a:t>
            </a:r>
            <a:br>
              <a:rPr lang="ru-RU" dirty="0">
                <a:solidFill>
                  <a:schemeClr val="bg1"/>
                </a:solidFill>
                <a:latin typeface="Bahnschrift Condensed" panose="020B0502040204020203" pitchFamily="34" charset="0"/>
              </a:rPr>
            </a:br>
            <a:br>
              <a:rPr lang="ru-RU" dirty="0">
                <a:solidFill>
                  <a:schemeClr val="bg1"/>
                </a:solidFill>
                <a:latin typeface="Bahnschrift Condensed" panose="020B0502040204020203" pitchFamily="34" charset="0"/>
              </a:rPr>
            </a:br>
            <a:r>
              <a:rPr lang="ru-RU" dirty="0">
                <a:solidFill>
                  <a:schemeClr val="bg1"/>
                </a:solidFill>
                <a:latin typeface="Bahnschrift Condensed" panose="020B0502040204020203" pitchFamily="34" charset="0"/>
              </a:rPr>
              <a:t>Включение в профориентационную работу профессиональных образовательных организаций, организаций высшего образования, компаний - работодателей, центров занятости населения, родительского сообщества.</a:t>
            </a:r>
            <a:br>
              <a:rPr lang="ru-RU" dirty="0">
                <a:solidFill>
                  <a:schemeClr val="bg1"/>
                </a:solidFill>
                <a:latin typeface="Bahnschrift Condensed" panose="020B0502040204020203" pitchFamily="34" charset="0"/>
              </a:rPr>
            </a:br>
            <a:br>
              <a:rPr lang="ru-RU" dirty="0">
                <a:solidFill>
                  <a:schemeClr val="bg1"/>
                </a:solidFill>
                <a:latin typeface="Bahnschrift Condensed" panose="020B0502040204020203" pitchFamily="34" charset="0"/>
              </a:rPr>
            </a:br>
            <a:r>
              <a:rPr lang="ru-RU" dirty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86961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00D07C"/>
            </a:gs>
            <a:gs pos="100000">
              <a:srgbClr val="69B0C1"/>
            </a:gs>
            <a:gs pos="0">
              <a:srgbClr val="0F9B9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0260CECC-A538-403D-95C5-3F00E0A9838D}"/>
              </a:ext>
            </a:extLst>
          </p:cNvPr>
          <p:cNvSpPr/>
          <p:nvPr/>
        </p:nvSpPr>
        <p:spPr>
          <a:xfrm>
            <a:off x="324452" y="4390936"/>
            <a:ext cx="4972117" cy="1323439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00BA5F-5069-4741-9687-56BB64F079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570" y="-1535164"/>
            <a:ext cx="10668000" cy="2387600"/>
          </a:xfrm>
        </p:spPr>
        <p:txBody>
          <a:bodyPr>
            <a:noAutofit/>
          </a:bodyPr>
          <a:lstStyle/>
          <a:p>
            <a:r>
              <a:rPr lang="ru-RU" sz="5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Уровни профориентационного минимума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D80922-F272-4DA2-8B5A-81EF7DBDF998}"/>
              </a:ext>
            </a:extLst>
          </p:cNvPr>
          <p:cNvSpPr txBox="1"/>
          <p:nvPr/>
        </p:nvSpPr>
        <p:spPr>
          <a:xfrm>
            <a:off x="4163627" y="958788"/>
            <a:ext cx="674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93B4B6E-930A-46C4-80BA-E11EAC1D67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6061551" y="-4901046"/>
            <a:ext cx="68896" cy="1195120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7031FA5-2FDB-4740-90F7-48E3474E0BF1}"/>
              </a:ext>
            </a:extLst>
          </p:cNvPr>
          <p:cNvSpPr txBox="1"/>
          <p:nvPr/>
        </p:nvSpPr>
        <p:spPr>
          <a:xfrm>
            <a:off x="2718146" y="2225868"/>
            <a:ext cx="1847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br>
              <a:rPr lang="ru-RU" dirty="0">
                <a:solidFill>
                  <a:schemeClr val="bg1"/>
                </a:solidFill>
                <a:latin typeface="Bahnschrift Condensed" panose="020B0502040204020203" pitchFamily="34" charset="0"/>
              </a:rPr>
            </a:br>
            <a:endParaRPr lang="ru-RU" sz="3600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D7BF35-3D29-48F4-9D46-418E6CB483E8}"/>
              </a:ext>
            </a:extLst>
          </p:cNvPr>
          <p:cNvSpPr txBox="1"/>
          <p:nvPr/>
        </p:nvSpPr>
        <p:spPr>
          <a:xfrm>
            <a:off x="1977023" y="2026505"/>
            <a:ext cx="760336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Цель реализации базового уровня </a:t>
            </a:r>
            <a:r>
              <a:rPr lang="ru-RU" sz="2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– активизация профессионального </a:t>
            </a:r>
          </a:p>
          <a:p>
            <a:pPr algn="ctr"/>
            <a:r>
              <a:rPr lang="ru-RU" sz="2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самоопределения обучающихся и формирование у них основ карьерной грамотности </a:t>
            </a:r>
          </a:p>
          <a:p>
            <a:pPr algn="ctr"/>
            <a:r>
              <a:rPr lang="ru-RU" sz="2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(инструментальной стороны профессионального самоопределения).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0925579-2908-4C53-88C5-04400F067702}"/>
              </a:ext>
            </a:extLst>
          </p:cNvPr>
          <p:cNvSpPr txBox="1"/>
          <p:nvPr/>
        </p:nvSpPr>
        <p:spPr>
          <a:xfrm>
            <a:off x="1278466" y="2804404"/>
            <a:ext cx="1847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7B81A9A-F5D0-A9B6-64FD-13E09A041CC7}"/>
              </a:ext>
            </a:extLst>
          </p:cNvPr>
          <p:cNvSpPr txBox="1"/>
          <p:nvPr/>
        </p:nvSpPr>
        <p:spPr>
          <a:xfrm>
            <a:off x="3106493" y="1000120"/>
            <a:ext cx="30845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Базовый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75187F7-5CD3-CD5F-1616-326158867B9F}"/>
              </a:ext>
            </a:extLst>
          </p:cNvPr>
          <p:cNvSpPr txBox="1"/>
          <p:nvPr/>
        </p:nvSpPr>
        <p:spPr>
          <a:xfrm>
            <a:off x="324452" y="3191797"/>
            <a:ext cx="26196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Основной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EAE12DD-648E-7E1D-54E0-3BCB05C1BE9E}"/>
              </a:ext>
            </a:extLst>
          </p:cNvPr>
          <p:cNvSpPr txBox="1"/>
          <p:nvPr/>
        </p:nvSpPr>
        <p:spPr>
          <a:xfrm>
            <a:off x="0" y="4390937"/>
            <a:ext cx="558639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Цель реализации основного уровня </a:t>
            </a:r>
            <a:r>
              <a:rPr lang="ru-RU" sz="2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– формирование готовности к профессиональному самоопределению обучающихся 6–11 классов общеобразовательных организаций.</a:t>
            </a:r>
          </a:p>
          <a:p>
            <a:pPr algn="ctr"/>
            <a:endParaRPr lang="ru-RU" sz="2000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  <a:p>
            <a:pPr algn="ctr"/>
            <a:endParaRPr lang="ru-RU" sz="2000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25" name="Прямоугольник: скругленные углы 24">
            <a:extLst>
              <a:ext uri="{FF2B5EF4-FFF2-40B4-BE49-F238E27FC236}">
                <a16:creationId xmlns:a16="http://schemas.microsoft.com/office/drawing/2014/main" id="{71F4F0CD-043F-95E5-6559-A501230535F1}"/>
              </a:ext>
            </a:extLst>
          </p:cNvPr>
          <p:cNvSpPr/>
          <p:nvPr/>
        </p:nvSpPr>
        <p:spPr>
          <a:xfrm>
            <a:off x="5586395" y="4374783"/>
            <a:ext cx="6203151" cy="163121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7C703AC-2601-4FCD-3DF9-96C85A636B5A}"/>
              </a:ext>
            </a:extLst>
          </p:cNvPr>
          <p:cNvSpPr txBox="1"/>
          <p:nvPr/>
        </p:nvSpPr>
        <p:spPr>
          <a:xfrm>
            <a:off x="6095999" y="3215463"/>
            <a:ext cx="362150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Продвинутый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86EDCA6-DBEF-CCEE-5692-D5040A40DBB6}"/>
              </a:ext>
            </a:extLst>
          </p:cNvPr>
          <p:cNvSpPr txBox="1"/>
          <p:nvPr/>
        </p:nvSpPr>
        <p:spPr>
          <a:xfrm>
            <a:off x="5626483" y="4364790"/>
            <a:ext cx="609452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Продвинутый уровень реализации Профориентационного минимума полностью </a:t>
            </a:r>
            <a:r>
              <a:rPr lang="ru-RU" sz="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повторяет содержание основного уровня</a:t>
            </a:r>
            <a:r>
              <a:rPr lang="ru-RU" sz="2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. При этом в дополнение к основной программе </a:t>
            </a:r>
            <a:r>
              <a:rPr lang="ru-RU" sz="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включает привлечение партнеров </a:t>
            </a:r>
            <a:r>
              <a:rPr lang="ru-RU" sz="2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для разработки и проведения программы профессиональной ориентации. </a:t>
            </a:r>
          </a:p>
        </p:txBody>
      </p:sp>
      <p:sp>
        <p:nvSpPr>
          <p:cNvPr id="31" name="Прямоугольник: скругленные углы 30">
            <a:extLst>
              <a:ext uri="{FF2B5EF4-FFF2-40B4-BE49-F238E27FC236}">
                <a16:creationId xmlns:a16="http://schemas.microsoft.com/office/drawing/2014/main" id="{BE42BEB8-63EE-62EB-42C0-90DA7E7E00BB}"/>
              </a:ext>
            </a:extLst>
          </p:cNvPr>
          <p:cNvSpPr/>
          <p:nvPr/>
        </p:nvSpPr>
        <p:spPr>
          <a:xfrm>
            <a:off x="1977023" y="1986876"/>
            <a:ext cx="7603363" cy="1094923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5F224FF-6756-4980-9850-94E3C17B5C44}"/>
              </a:ext>
            </a:extLst>
          </p:cNvPr>
          <p:cNvSpPr txBox="1"/>
          <p:nvPr/>
        </p:nvSpPr>
        <p:spPr>
          <a:xfrm>
            <a:off x="3261565" y="3366328"/>
            <a:ext cx="25923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solidFill>
                  <a:schemeClr val="bg1"/>
                </a:solidFill>
              </a:rPr>
              <a:t>60 часов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FD122F5-3BD7-4D45-BE5C-9B21D8D913C6}"/>
              </a:ext>
            </a:extLst>
          </p:cNvPr>
          <p:cNvSpPr txBox="1"/>
          <p:nvPr/>
        </p:nvSpPr>
        <p:spPr>
          <a:xfrm>
            <a:off x="6095999" y="1187263"/>
            <a:ext cx="25923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solidFill>
                  <a:schemeClr val="bg1"/>
                </a:solidFill>
              </a:rPr>
              <a:t>40 часов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0DD526A-058B-495C-82EF-D555A3C4EC6E}"/>
              </a:ext>
            </a:extLst>
          </p:cNvPr>
          <p:cNvSpPr txBox="1"/>
          <p:nvPr/>
        </p:nvSpPr>
        <p:spPr>
          <a:xfrm>
            <a:off x="9781563" y="3366328"/>
            <a:ext cx="25923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solidFill>
                  <a:schemeClr val="bg1"/>
                </a:solidFill>
              </a:rPr>
              <a:t>80 часов</a:t>
            </a:r>
          </a:p>
        </p:txBody>
      </p:sp>
    </p:spTree>
    <p:extLst>
      <p:ext uri="{BB962C8B-B14F-4D97-AF65-F5344CB8AC3E}">
        <p14:creationId xmlns:p14="http://schemas.microsoft.com/office/powerpoint/2010/main" val="2088402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00D07C"/>
            </a:gs>
            <a:gs pos="100000">
              <a:srgbClr val="69B0C1"/>
            </a:gs>
            <a:gs pos="0">
              <a:srgbClr val="0F9B9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00BA5F-5069-4741-9687-56BB64F079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15410" y="-1463089"/>
            <a:ext cx="10668000" cy="2387600"/>
          </a:xfrm>
        </p:spPr>
        <p:txBody>
          <a:bodyPr>
            <a:noAutofit/>
          </a:bodyPr>
          <a:lstStyle/>
          <a:p>
            <a:r>
              <a:rPr lang="ru-RU" sz="48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Базовый уровень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D80922-F272-4DA2-8B5A-81EF7DBDF998}"/>
              </a:ext>
            </a:extLst>
          </p:cNvPr>
          <p:cNvSpPr txBox="1"/>
          <p:nvPr/>
        </p:nvSpPr>
        <p:spPr>
          <a:xfrm>
            <a:off x="4163627" y="958788"/>
            <a:ext cx="674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93B4B6E-930A-46C4-80BA-E11EAC1D67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6061551" y="-4901046"/>
            <a:ext cx="68896" cy="11951208"/>
          </a:xfrm>
          <a:prstGeom prst="rect">
            <a:avLst/>
          </a:prstGeom>
        </p:spPr>
      </p:pic>
      <p:sp>
        <p:nvSpPr>
          <p:cNvPr id="7" name="Стрелка: вправо 6">
            <a:extLst>
              <a:ext uri="{FF2B5EF4-FFF2-40B4-BE49-F238E27FC236}">
                <a16:creationId xmlns:a16="http://schemas.microsoft.com/office/drawing/2014/main" id="{66955911-2427-4597-96F3-436812FA71BB}"/>
              </a:ext>
            </a:extLst>
          </p:cNvPr>
          <p:cNvSpPr/>
          <p:nvPr/>
        </p:nvSpPr>
        <p:spPr>
          <a:xfrm>
            <a:off x="283464" y="1577885"/>
            <a:ext cx="905256" cy="317614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9658517-E685-4459-8C43-9996855EB7DB}"/>
              </a:ext>
            </a:extLst>
          </p:cNvPr>
          <p:cNvSpPr txBox="1"/>
          <p:nvPr/>
        </p:nvSpPr>
        <p:spPr>
          <a:xfrm>
            <a:off x="1261872" y="1382749"/>
            <a:ext cx="11512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ЦЕЛЬ: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FA125E-FCA4-49E8-88C0-D5D09F9FE796}"/>
              </a:ext>
            </a:extLst>
          </p:cNvPr>
          <p:cNvSpPr txBox="1"/>
          <p:nvPr/>
        </p:nvSpPr>
        <p:spPr>
          <a:xfrm>
            <a:off x="2802635" y="1321193"/>
            <a:ext cx="92689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активизация профессионального самоопределения обучающихся и формирование у них основ карьерной грамотности (инструментальной стороны профессионального самоопределения)</a:t>
            </a:r>
          </a:p>
          <a:p>
            <a:endParaRPr lang="ru-RU" sz="2400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  <a:p>
            <a:endParaRPr lang="ru-RU" sz="2400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0CD4E769-03E2-470F-8302-65E6450211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464" y="2880491"/>
            <a:ext cx="920576" cy="35359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13131E3-CA03-4A21-A54B-7771862A067E}"/>
              </a:ext>
            </a:extLst>
          </p:cNvPr>
          <p:cNvSpPr txBox="1"/>
          <p:nvPr/>
        </p:nvSpPr>
        <p:spPr>
          <a:xfrm>
            <a:off x="1261872" y="2703348"/>
            <a:ext cx="16257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ЗАДАЧИ: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7031FA5-2FDB-4740-90F7-48E3474E0BF1}"/>
              </a:ext>
            </a:extLst>
          </p:cNvPr>
          <p:cNvSpPr txBox="1"/>
          <p:nvPr/>
        </p:nvSpPr>
        <p:spPr>
          <a:xfrm>
            <a:off x="2802634" y="2482153"/>
            <a:ext cx="9031299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- организация и систематизация первичной профориентационной помощи;</a:t>
            </a:r>
          </a:p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- развитие представлений обучающихся о современном разнообразии профессий и специальностей, важности трудовой деятельности и выбора ее специфики, возможностях профессионального образования;</a:t>
            </a:r>
          </a:p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- информирование обучающихся о содержании деятельности востребованных на рынке труда специалистов;</a:t>
            </a:r>
          </a:p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- развитие мотивации обучающихся к профессиональному самоопределению;</a:t>
            </a:r>
          </a:p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диагностика склонностей обучающихся к профессиональным направлениям.</a:t>
            </a:r>
            <a:br>
              <a:rPr lang="ru-RU" dirty="0">
                <a:solidFill>
                  <a:schemeClr val="bg1"/>
                </a:solidFill>
                <a:latin typeface="Bahnschrift Condensed" panose="020B0502040204020203" pitchFamily="34" charset="0"/>
              </a:rPr>
            </a:br>
            <a:r>
              <a:rPr lang="ru-RU" dirty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81872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00D07C"/>
            </a:gs>
            <a:gs pos="100000">
              <a:srgbClr val="69B0C1"/>
            </a:gs>
            <a:gs pos="0">
              <a:srgbClr val="0F9B9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00BA5F-5069-4741-9687-56BB64F079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55117"/>
            <a:ext cx="11736197" cy="959719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Рекомендации по реализации базового уровня </a:t>
            </a:r>
            <a:br>
              <a:rPr lang="ru-RU" sz="3600" dirty="0">
                <a:solidFill>
                  <a:schemeClr val="bg1"/>
                </a:solidFill>
                <a:latin typeface="Bahnschrift Condensed" panose="020B0502040204020203" pitchFamily="34" charset="0"/>
              </a:rPr>
            </a:br>
            <a:r>
              <a:rPr lang="ru-RU" sz="36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Профориентационного минимума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D80922-F272-4DA2-8B5A-81EF7DBDF998}"/>
              </a:ext>
            </a:extLst>
          </p:cNvPr>
          <p:cNvSpPr txBox="1"/>
          <p:nvPr/>
        </p:nvSpPr>
        <p:spPr>
          <a:xfrm>
            <a:off x="4163627" y="958788"/>
            <a:ext cx="674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93B4B6E-930A-46C4-80BA-E11EAC1D67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6061551" y="-4901046"/>
            <a:ext cx="68896" cy="11951208"/>
          </a:xfrm>
          <a:prstGeom prst="rect">
            <a:avLst/>
          </a:prstGeom>
        </p:spPr>
      </p:pic>
      <p:sp>
        <p:nvSpPr>
          <p:cNvPr id="7" name="Стрелка: вправо 6">
            <a:extLst>
              <a:ext uri="{FF2B5EF4-FFF2-40B4-BE49-F238E27FC236}">
                <a16:creationId xmlns:a16="http://schemas.microsoft.com/office/drawing/2014/main" id="{66955911-2427-4597-96F3-436812FA71BB}"/>
              </a:ext>
            </a:extLst>
          </p:cNvPr>
          <p:cNvSpPr/>
          <p:nvPr/>
        </p:nvSpPr>
        <p:spPr>
          <a:xfrm>
            <a:off x="320402" y="1490305"/>
            <a:ext cx="905256" cy="317614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FA125E-FCA4-49E8-88C0-D5D09F9FE796}"/>
              </a:ext>
            </a:extLst>
          </p:cNvPr>
          <p:cNvSpPr txBox="1"/>
          <p:nvPr/>
        </p:nvSpPr>
        <p:spPr>
          <a:xfrm>
            <a:off x="1348331" y="1409593"/>
            <a:ext cx="105320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Назначить ответственного в школе по профориентации (замдиректора по воспитательной работе)</a:t>
            </a:r>
          </a:p>
          <a:p>
            <a:endParaRPr lang="ru-RU" sz="2400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0CD4E769-03E2-470F-8302-65E6450211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672" y="2541177"/>
            <a:ext cx="920576" cy="35359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7031FA5-2FDB-4740-90F7-48E3474E0BF1}"/>
              </a:ext>
            </a:extLst>
          </p:cNvPr>
          <p:cNvSpPr txBox="1"/>
          <p:nvPr/>
        </p:nvSpPr>
        <p:spPr>
          <a:xfrm>
            <a:off x="1391826" y="1918507"/>
            <a:ext cx="1044504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Определить ответственных специалистов по организации профориентационной работы из числа педагогических работников (педагог-предметник, классный руководитель, педагог-психолог, и др.). Данному специалисту необходимо пройти инструктаж по организации и проведению профориентационной работы в образовательной организации (не менее 6 </a:t>
            </a:r>
            <a:r>
              <a:rPr lang="ru-RU" sz="2400" dirty="0" err="1">
                <a:solidFill>
                  <a:schemeClr val="bg1"/>
                </a:solidFill>
                <a:latin typeface="Bahnschrift Condensed" panose="020B0502040204020203" pitchFamily="34" charset="0"/>
              </a:rPr>
              <a:t>ак</a:t>
            </a:r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. часов)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AD4B0FA1-B25F-484F-95EC-258DCE7667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526" y="3839658"/>
            <a:ext cx="920576" cy="353599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26B0EB83-D9BD-4204-8F75-AC6DA0710A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672" y="5005423"/>
            <a:ext cx="920576" cy="353599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9B814F62-F9BF-444D-A3C0-1CB71E756D33}"/>
              </a:ext>
            </a:extLst>
          </p:cNvPr>
          <p:cNvSpPr txBox="1"/>
          <p:nvPr/>
        </p:nvSpPr>
        <p:spPr>
          <a:xfrm>
            <a:off x="1320156" y="3513813"/>
            <a:ext cx="1044504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Специалист определяет количество участников профориентационных мероприятий из числа обучающихся 6–11 классов (формирует учебные группы)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AAF5599-5259-4E9B-9AF4-7430B444555C}"/>
              </a:ext>
            </a:extLst>
          </p:cNvPr>
          <p:cNvSpPr txBox="1"/>
          <p:nvPr/>
        </p:nvSpPr>
        <p:spPr>
          <a:xfrm>
            <a:off x="1320156" y="4628225"/>
            <a:ext cx="1044504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Специалист создает план профориентационной работы с учетом возрастных и индивидуальных особенностей обучающихся, входящих в учебные группы.</a:t>
            </a:r>
          </a:p>
        </p:txBody>
      </p:sp>
    </p:spTree>
    <p:extLst>
      <p:ext uri="{BB962C8B-B14F-4D97-AF65-F5344CB8AC3E}">
        <p14:creationId xmlns:p14="http://schemas.microsoft.com/office/powerpoint/2010/main" val="1591896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00D07C"/>
            </a:gs>
            <a:gs pos="100000">
              <a:srgbClr val="69B0C1"/>
            </a:gs>
            <a:gs pos="0">
              <a:srgbClr val="0F9B9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00BA5F-5069-4741-9687-56BB64F079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15410" y="-1463089"/>
            <a:ext cx="10668000" cy="2387600"/>
          </a:xfrm>
        </p:spPr>
        <p:txBody>
          <a:bodyPr>
            <a:noAutofit/>
          </a:bodyPr>
          <a:lstStyle/>
          <a:p>
            <a:r>
              <a:rPr lang="ru-RU" sz="48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Основной уровень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D80922-F272-4DA2-8B5A-81EF7DBDF998}"/>
              </a:ext>
            </a:extLst>
          </p:cNvPr>
          <p:cNvSpPr txBox="1"/>
          <p:nvPr/>
        </p:nvSpPr>
        <p:spPr>
          <a:xfrm>
            <a:off x="4163627" y="958788"/>
            <a:ext cx="674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93B4B6E-930A-46C4-80BA-E11EAC1D67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6061551" y="-4901046"/>
            <a:ext cx="68896" cy="11951208"/>
          </a:xfrm>
          <a:prstGeom prst="rect">
            <a:avLst/>
          </a:prstGeom>
        </p:spPr>
      </p:pic>
      <p:sp>
        <p:nvSpPr>
          <p:cNvPr id="7" name="Стрелка: вправо 6">
            <a:extLst>
              <a:ext uri="{FF2B5EF4-FFF2-40B4-BE49-F238E27FC236}">
                <a16:creationId xmlns:a16="http://schemas.microsoft.com/office/drawing/2014/main" id="{66955911-2427-4597-96F3-436812FA71BB}"/>
              </a:ext>
            </a:extLst>
          </p:cNvPr>
          <p:cNvSpPr/>
          <p:nvPr/>
        </p:nvSpPr>
        <p:spPr>
          <a:xfrm>
            <a:off x="283464" y="1577885"/>
            <a:ext cx="905256" cy="317614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9658517-E685-4459-8C43-9996855EB7DB}"/>
              </a:ext>
            </a:extLst>
          </p:cNvPr>
          <p:cNvSpPr txBox="1"/>
          <p:nvPr/>
        </p:nvSpPr>
        <p:spPr>
          <a:xfrm>
            <a:off x="1261872" y="1382749"/>
            <a:ext cx="11512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ЦЕЛЬ: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FA125E-FCA4-49E8-88C0-D5D09F9FE796}"/>
              </a:ext>
            </a:extLst>
          </p:cNvPr>
          <p:cNvSpPr txBox="1"/>
          <p:nvPr/>
        </p:nvSpPr>
        <p:spPr>
          <a:xfrm>
            <a:off x="2802635" y="1321193"/>
            <a:ext cx="9268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формирование готовности к профессиональному самоопределению обучающихся 6–11 классов общеобразовательных организаций</a:t>
            </a:r>
          </a:p>
          <a:p>
            <a:endParaRPr lang="ru-RU" sz="2400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0CD4E769-03E2-470F-8302-65E6450211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464" y="2344722"/>
            <a:ext cx="920576" cy="35359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13131E3-CA03-4A21-A54B-7771862A067E}"/>
              </a:ext>
            </a:extLst>
          </p:cNvPr>
          <p:cNvSpPr txBox="1"/>
          <p:nvPr/>
        </p:nvSpPr>
        <p:spPr>
          <a:xfrm>
            <a:off x="1175961" y="2090635"/>
            <a:ext cx="16257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ЗАДАЧИ: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7031FA5-2FDB-4740-90F7-48E3474E0BF1}"/>
              </a:ext>
            </a:extLst>
          </p:cNvPr>
          <p:cNvSpPr txBox="1"/>
          <p:nvPr/>
        </p:nvSpPr>
        <p:spPr>
          <a:xfrm>
            <a:off x="2804452" y="1810464"/>
            <a:ext cx="934518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- </a:t>
            </a:r>
            <a:r>
              <a:rPr lang="ru-RU" sz="2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построение системы содействия профессиональному самоопределению обучающихся ОО;</a:t>
            </a:r>
          </a:p>
          <a:p>
            <a:pPr marL="342900" indent="-342900">
              <a:buFontTx/>
              <a:buChar char="-"/>
            </a:pPr>
            <a:r>
              <a:rPr lang="ru-RU" sz="2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разработка плана профориентационной работы для групп, обучающихся по возрастам (6–7, 8–9 и 10–11 классы);</a:t>
            </a:r>
          </a:p>
          <a:p>
            <a:pPr marL="342900" indent="-342900">
              <a:buFontTx/>
              <a:buChar char="-"/>
            </a:pPr>
            <a:r>
              <a:rPr lang="ru-RU" sz="2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выявление исходного уровня сформированности внутренней (мотивационно-личностной) и внешней (</a:t>
            </a:r>
            <a:r>
              <a:rPr lang="ru-RU" sz="2000" dirty="0" err="1">
                <a:solidFill>
                  <a:schemeClr val="bg1"/>
                </a:solidFill>
                <a:latin typeface="Bahnschrift Condensed" panose="020B0502040204020203" pitchFamily="34" charset="0"/>
              </a:rPr>
              <a:t>знаниевой</a:t>
            </a:r>
            <a:r>
              <a:rPr lang="ru-RU" sz="2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) сторон готовности к профессиональному самоопределению у обучающихся и после участия в профориентационной программе;</a:t>
            </a:r>
          </a:p>
          <a:p>
            <a:pPr marL="285750" indent="-285750">
              <a:buFontTx/>
              <a:buChar char="-"/>
            </a:pPr>
            <a:r>
              <a:rPr lang="ru-RU" sz="2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формирование индивидуальных рекомендаций для обучающихся по построению образовательно-профессиональной траектории</a:t>
            </a:r>
          </a:p>
          <a:p>
            <a:pPr marL="285750" indent="-285750">
              <a:buFontTx/>
              <a:buChar char="-"/>
            </a:pPr>
            <a:r>
              <a:rPr lang="ru-RU" sz="2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информирование обучающихся о специфике рынка труда и системе профессионального образования</a:t>
            </a:r>
          </a:p>
          <a:p>
            <a:pPr marL="285750" indent="-285750">
              <a:buFontTx/>
              <a:buChar char="-"/>
            </a:pPr>
            <a:r>
              <a:rPr lang="ru-RU" sz="2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формирование у обучающихся профориентационных компетенций, необходимых для осуществления всех этапов карьерной </a:t>
            </a:r>
            <a:r>
              <a:rPr lang="ru-RU" sz="2000" dirty="0" err="1">
                <a:solidFill>
                  <a:schemeClr val="bg1"/>
                </a:solidFill>
                <a:latin typeface="Bahnschrift Condensed" panose="020B0502040204020203" pitchFamily="34" charset="0"/>
              </a:rPr>
              <a:t>самонавигации</a:t>
            </a:r>
            <a:endParaRPr lang="ru-RU" sz="2000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  <a:p>
            <a:pPr marL="285750" indent="-285750">
              <a:buFontTx/>
              <a:buChar char="-"/>
            </a:pPr>
            <a:r>
              <a:rPr lang="ru-RU" sz="2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совершенствование профессиональных компетенций специалистов, ответственных за профориентационную работу в образовательной организации</a:t>
            </a:r>
          </a:p>
          <a:p>
            <a:pPr marL="285750" indent="-285750">
              <a:buFontTx/>
              <a:buChar char="-"/>
            </a:pPr>
            <a:r>
              <a:rPr lang="ru-RU" sz="2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повышение активности и ответственности родителей в целях содействия обучающимся в формировании навыка осознанного выбора</a:t>
            </a:r>
          </a:p>
        </p:txBody>
      </p:sp>
    </p:spTree>
    <p:extLst>
      <p:ext uri="{BB962C8B-B14F-4D97-AF65-F5344CB8AC3E}">
        <p14:creationId xmlns:p14="http://schemas.microsoft.com/office/powerpoint/2010/main" val="312500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00D07C"/>
            </a:gs>
            <a:gs pos="100000">
              <a:srgbClr val="69B0C1"/>
            </a:gs>
            <a:gs pos="0">
              <a:srgbClr val="0F9B9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00BA5F-5069-4741-9687-56BB64F079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55117"/>
            <a:ext cx="11736197" cy="959719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Рекомендации по реализации основного уровня </a:t>
            </a:r>
            <a:br>
              <a:rPr lang="ru-RU" sz="3600" dirty="0">
                <a:solidFill>
                  <a:schemeClr val="bg1"/>
                </a:solidFill>
                <a:latin typeface="Bahnschrift Condensed" panose="020B0502040204020203" pitchFamily="34" charset="0"/>
              </a:rPr>
            </a:br>
            <a:r>
              <a:rPr lang="ru-RU" sz="36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Профориентационного минимума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D80922-F272-4DA2-8B5A-81EF7DBDF998}"/>
              </a:ext>
            </a:extLst>
          </p:cNvPr>
          <p:cNvSpPr txBox="1"/>
          <p:nvPr/>
        </p:nvSpPr>
        <p:spPr>
          <a:xfrm>
            <a:off x="4163627" y="958788"/>
            <a:ext cx="674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93B4B6E-930A-46C4-80BA-E11EAC1D67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6061551" y="-4901046"/>
            <a:ext cx="68896" cy="11951208"/>
          </a:xfrm>
          <a:prstGeom prst="rect">
            <a:avLst/>
          </a:prstGeom>
        </p:spPr>
      </p:pic>
      <p:sp>
        <p:nvSpPr>
          <p:cNvPr id="7" name="Стрелка: вправо 6">
            <a:extLst>
              <a:ext uri="{FF2B5EF4-FFF2-40B4-BE49-F238E27FC236}">
                <a16:creationId xmlns:a16="http://schemas.microsoft.com/office/drawing/2014/main" id="{66955911-2427-4597-96F3-436812FA71BB}"/>
              </a:ext>
            </a:extLst>
          </p:cNvPr>
          <p:cNvSpPr/>
          <p:nvPr/>
        </p:nvSpPr>
        <p:spPr>
          <a:xfrm>
            <a:off x="320402" y="1490305"/>
            <a:ext cx="905256" cy="317614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FA125E-FCA4-49E8-88C0-D5D09F9FE796}"/>
              </a:ext>
            </a:extLst>
          </p:cNvPr>
          <p:cNvSpPr txBox="1"/>
          <p:nvPr/>
        </p:nvSpPr>
        <p:spPr>
          <a:xfrm>
            <a:off x="1348331" y="1409593"/>
            <a:ext cx="105320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Назначить ответственного в школе по профориентации (замдиректора по воспитательной работе)</a:t>
            </a:r>
          </a:p>
          <a:p>
            <a:endParaRPr lang="ru-RU" sz="2400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0CD4E769-03E2-470F-8302-65E6450211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402" y="2169793"/>
            <a:ext cx="920576" cy="35359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7031FA5-2FDB-4740-90F7-48E3474E0BF1}"/>
              </a:ext>
            </a:extLst>
          </p:cNvPr>
          <p:cNvSpPr txBox="1"/>
          <p:nvPr/>
        </p:nvSpPr>
        <p:spPr>
          <a:xfrm>
            <a:off x="1348331" y="1628707"/>
            <a:ext cx="104450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Определить ответственных специалистов по организации профориентационной работы из числа педагогических работников (педагог-предметник, классный руководитель, педагог-психолог, и др.). 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AD4B0FA1-B25F-484F-95EC-258DCE7667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082" y="3379993"/>
            <a:ext cx="920576" cy="353599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26B0EB83-D9BD-4204-8F75-AC6DA0710A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898" y="5978727"/>
            <a:ext cx="920576" cy="353599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9B814F62-F9BF-444D-A3C0-1CB71E756D33}"/>
              </a:ext>
            </a:extLst>
          </p:cNvPr>
          <p:cNvSpPr txBox="1"/>
          <p:nvPr/>
        </p:nvSpPr>
        <p:spPr>
          <a:xfrm>
            <a:off x="1291157" y="2934338"/>
            <a:ext cx="1044504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  <a:p>
            <a:r>
              <a:rPr lang="ru-RU" sz="2400" dirty="0">
                <a:solidFill>
                  <a:srgbClr val="FFFF00"/>
                </a:solidFill>
                <a:latin typeface="Bahnschrift Condensed" panose="020B0502040204020203" pitchFamily="34" charset="0"/>
              </a:rPr>
              <a:t>Специалистам необходимо пройти подготовку по программе дополнительного профессионального образования (повышения квалификации, не менее 36 часов)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AAF5599-5259-4E9B-9AF4-7430B444555C}"/>
              </a:ext>
            </a:extLst>
          </p:cNvPr>
          <p:cNvSpPr txBox="1"/>
          <p:nvPr/>
        </p:nvSpPr>
        <p:spPr>
          <a:xfrm>
            <a:off x="1348331" y="5485171"/>
            <a:ext cx="1044504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Специалист создает план профориентационной работы с учетом возрастных и индивидуальных особенностей обучающихся, входящих в учебные группы.</a:t>
            </a: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29E06109-E859-4CCF-A441-5F7135EA6D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082" y="4255705"/>
            <a:ext cx="920576" cy="353599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1B43A625-5E4C-4D15-9DF9-84D71F64871B}"/>
              </a:ext>
            </a:extLst>
          </p:cNvPr>
          <p:cNvSpPr txBox="1"/>
          <p:nvPr/>
        </p:nvSpPr>
        <p:spPr>
          <a:xfrm>
            <a:off x="1319744" y="3821651"/>
            <a:ext cx="1044504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  <a:p>
            <a:r>
              <a:rPr lang="ru-RU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Специалист определяет количество участников профориентационных мероприятий из числа обучающихся 6–11 классов (формирует учебные группы)</a:t>
            </a: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B3EB151A-F384-46DB-A116-1BDCB1F09A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898" y="5190895"/>
            <a:ext cx="920576" cy="353599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D8D5AF3-B29B-4E83-8327-07405734F5A4}"/>
              </a:ext>
            </a:extLst>
          </p:cNvPr>
          <p:cNvSpPr txBox="1"/>
          <p:nvPr/>
        </p:nvSpPr>
        <p:spPr>
          <a:xfrm>
            <a:off x="1348331" y="4821563"/>
            <a:ext cx="104450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  <a:p>
            <a:r>
              <a:rPr lang="ru-RU" sz="2400" dirty="0">
                <a:solidFill>
                  <a:srgbClr val="FFFF00"/>
                </a:solidFill>
                <a:latin typeface="Bahnschrift Condensed" panose="020B0502040204020203" pitchFamily="34" charset="0"/>
              </a:rPr>
              <a:t>Специалист организует использование специализированной Платформы</a:t>
            </a:r>
          </a:p>
        </p:txBody>
      </p:sp>
    </p:spTree>
    <p:extLst>
      <p:ext uri="{BB962C8B-B14F-4D97-AF65-F5344CB8AC3E}">
        <p14:creationId xmlns:p14="http://schemas.microsoft.com/office/powerpoint/2010/main" val="39400896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1560</Words>
  <Application>Microsoft Office PowerPoint</Application>
  <PresentationFormat>Широкоэкранный</PresentationFormat>
  <Paragraphs>199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7" baseType="lpstr">
      <vt:lpstr>Arial</vt:lpstr>
      <vt:lpstr>Arial Narrow</vt:lpstr>
      <vt:lpstr>Bahnschrift Condensed</vt:lpstr>
      <vt:lpstr>Calibri</vt:lpstr>
      <vt:lpstr>Calibri Light</vt:lpstr>
      <vt:lpstr>Times New Roman</vt:lpstr>
      <vt:lpstr>Тема Office</vt:lpstr>
      <vt:lpstr> </vt:lpstr>
      <vt:lpstr>Нормативно-правовая база</vt:lpstr>
      <vt:lpstr>Профориентационный минимум -</vt:lpstr>
      <vt:lpstr>Цели и задачи Профориентационного минимума</vt:lpstr>
      <vt:lpstr>Уровни профориентационного минимума</vt:lpstr>
      <vt:lpstr>Базовый уровень </vt:lpstr>
      <vt:lpstr>Рекомендации по реализации базового уровня  Профориентационного минимума</vt:lpstr>
      <vt:lpstr>Основной уровень </vt:lpstr>
      <vt:lpstr>Рекомендации по реализации основного уровня  Профориентационного минимума</vt:lpstr>
      <vt:lpstr>Рекомендации по реализации продвинутого уровня  Профориентационного минимума</vt:lpstr>
      <vt:lpstr>Мероприятия профориентационного минимума</vt:lpstr>
      <vt:lpstr>Презентация PowerPoint</vt:lpstr>
      <vt:lpstr>Презентация PowerPoint</vt:lpstr>
      <vt:lpstr>Презентация PowerPoint</vt:lpstr>
      <vt:lpstr>Форматы профориентационной работы</vt:lpstr>
      <vt:lpstr>Форматы профориентационной работы</vt:lpstr>
      <vt:lpstr>Идеология проекта «Билет в будущее»</vt:lpstr>
      <vt:lpstr>      Примерная рабочая программа внеурочной деятельности по профориентации «Билет в будущее» </vt:lpstr>
      <vt:lpstr>Контрольные точки по подготовке к реализации профориентационого минимума</vt:lpstr>
      <vt:lpstr>Реализация профориентационного минимума в ОО РМ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86</cp:revision>
  <dcterms:created xsi:type="dcterms:W3CDTF">2021-09-10T09:07:10Z</dcterms:created>
  <dcterms:modified xsi:type="dcterms:W3CDTF">2023-07-07T10:56:25Z</dcterms:modified>
</cp:coreProperties>
</file>