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7" r:id="rId4"/>
    <p:sldId id="278" r:id="rId5"/>
    <p:sldId id="286" r:id="rId6"/>
    <p:sldId id="289" r:id="rId7"/>
    <p:sldId id="287" r:id="rId8"/>
    <p:sldId id="288" r:id="rId9"/>
    <p:sldId id="292" r:id="rId10"/>
    <p:sldId id="270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80"/>
    <a:srgbClr val="339966"/>
    <a:srgbClr val="2B9544"/>
    <a:srgbClr val="388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0304C-7771-4EEA-B3FE-030D38960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5712EE-46AF-45CC-A28E-D7D2F387C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C27148-C338-4B30-994C-4B2F99B6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2062B-33BB-4303-93E9-1841913C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826CA6-2552-4B9C-AA48-5BDB5EBE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9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81C59-5C3E-46EE-8DFB-2313DCAE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772907-6B21-41C9-8729-536D9350E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9ED75-82FB-40D8-8F1C-5D86D396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62D6CF-8E74-4E8E-A726-199C89CE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D6A122-F9E0-4488-9AFC-81126EE3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79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911316-7334-48B3-9134-0EB031AD7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EF58B4-FBE3-4F0C-A951-BAB0A3F84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B66650-848C-4FFF-ADE6-7FA5F369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BA765C-6E48-4859-96B8-DDC34006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CF147-04FD-4B5A-AF3C-1A47A674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75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4FDC3-618C-4A0C-8898-1ACC03610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85AC0B-B118-4E31-B5AF-A92AAAE1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7D92EF-D5F9-41FA-8755-27B5EC84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F19BFB-4E9A-4E58-816A-C9D65BA9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A8E74-3D17-4FE0-A504-568235AB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88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96161-19E4-43AD-90A8-A17FF82EE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47E720-554E-4D6F-AD93-E9515DB7C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B8C4B-864D-4631-8DA1-3F60BEBBC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B61B28-475B-43F1-A12E-5B821FE3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32C09E-F1EA-4B01-AAEA-568DC4AE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41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319F5-3A5A-43F5-AF2C-91A786DD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A2CF38-48A1-4891-908C-AFE77DEB7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FD2608-29F6-43AB-BDF7-EFD21FEA6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CF3A91-CCB3-4703-85BB-281FE591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C23E15-2267-456D-8CA0-6CB586B8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324CD2-4858-4184-9F6B-FEFF7E9A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7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08233-A7A7-4820-9F6F-164B7E27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6ECE0B-3064-44B0-9506-D3BE1489A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173F7D-5237-487F-8203-511A46F48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A0CDCD-9515-4446-9CF3-0FCE58DC4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430AD0-39BE-4A39-9CE4-BA08E1896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B23405-7A26-42A3-B647-40B55199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B1FF25-0244-4D0C-87B5-BCBCE9AA9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80C7ED-3CE5-46A6-B94F-6CBFF949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09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32A87-8CFB-4133-9F50-2E8985412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2BEEF0-7728-45C1-B410-C2A979D4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5C5F26-5D99-4C48-99D6-9DECF507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423F79-8431-478C-921E-B1F4DEEB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1C98CE-FD87-4303-A9FF-6D320CFD3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E1CE312-E579-4D26-AFE8-BA459036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16CCD8-9238-4FB7-AE8F-6F054697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9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02322-7AAB-4E51-BAC5-B406013A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A90408-CEA2-404B-8857-11AF6A46D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B7E74D-F6BE-4540-A641-8266EAB05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AB685C-BB19-4115-B99B-ED7FA0FEE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8FF4B6-4A5C-4B64-827D-5E478B67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12BB01-9D52-4588-9A74-C0A92523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5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56EC07-9E79-4823-BBD4-4D5A9B37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25BB4E-483C-4F76-9D74-A24828349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C5B80E-3F15-4927-9687-E84AE86B9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C0868B-801B-4969-81E3-B146D1B5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F83C84-8209-4CE6-A17F-828BDEC06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A9AF28-6D6A-4F29-BC05-79D6F565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7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4492CC-25F7-4256-A9ED-093A95736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A654C3-5E82-48D3-9BB9-EBCE839CC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2464E3-9EFE-45EF-8CF6-3757B196E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C2E37-7435-432D-AF9D-873EDC5631AB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2010B-D21A-40BB-BFA5-2D072BDFF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96F36C-013B-4394-8A5E-50D255ADA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AC2E6-8790-4A3F-9A7F-2D92D36A1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file:///C:\Users\User\Desktop\&#1052;&#1072;&#1083;&#1086;&#1074;&#1072;\&#1041;&#1080;&#1083;&#1077;&#1090;%20&#1074;%20&#1073;&#1091;&#1076;&#1091;&#1097;&#1077;&#1077;%202023\&#1053;&#1086;&#1074;&#1099;&#1077;%20&#1084;&#1072;&#1090;&#1077;&#1088;&#1080;&#1072;&#1083;&#1099;\KTP.pdf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ataly19_89@mail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7BCBE-D372-45ED-995F-5414B046A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710" y="1821666"/>
            <a:ext cx="10812378" cy="45926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ru-RU" sz="3600" b="1" dirty="0">
                <a:solidFill>
                  <a:srgbClr val="008080"/>
                </a:solidFill>
                <a:latin typeface="Century Gothic" panose="020B0502020202020204" pitchFamily="34" charset="0"/>
              </a:rPr>
            </a:br>
            <a:r>
              <a:rPr lang="ru-RU" sz="4000" b="1" dirty="0">
                <a:solidFill>
                  <a:srgbClr val="009999"/>
                </a:solidFill>
                <a:latin typeface="Century Gothic" panose="020B0502020202020204" pitchFamily="34" charset="0"/>
              </a:rPr>
              <a:t>Внеурочная деятельность: курс занятий  «Россия – мои горизонты»</a:t>
            </a:r>
            <a:br>
              <a:rPr lang="ru-RU" sz="4000" b="1" dirty="0">
                <a:solidFill>
                  <a:srgbClr val="009999"/>
                </a:solidFill>
                <a:latin typeface="Century Gothic" panose="020B0502020202020204" pitchFamily="34" charset="0"/>
              </a:rPr>
            </a:br>
            <a:br>
              <a:rPr lang="ru-RU" sz="4000" b="1" dirty="0">
                <a:solidFill>
                  <a:srgbClr val="009999"/>
                </a:solidFill>
                <a:latin typeface="Century Gothic" panose="020B0502020202020204" pitchFamily="34" charset="0"/>
              </a:rPr>
            </a:br>
            <a:br>
              <a:rPr lang="ru-RU" sz="4000" b="1" dirty="0">
                <a:solidFill>
                  <a:srgbClr val="009999"/>
                </a:solidFill>
                <a:latin typeface="Century Gothic" panose="020B0502020202020204" pitchFamily="34" charset="0"/>
              </a:rPr>
            </a:br>
            <a:br>
              <a:rPr lang="ru-RU" sz="4000" b="1">
                <a:solidFill>
                  <a:srgbClr val="009999"/>
                </a:solidFill>
                <a:latin typeface="Century Gothic" panose="020B0502020202020204" pitchFamily="34" charset="0"/>
              </a:rPr>
            </a:br>
            <a:br>
              <a:rPr lang="ru-RU" sz="1400" b="1" dirty="0">
                <a:solidFill>
                  <a:srgbClr val="009999"/>
                </a:solidFill>
                <a:latin typeface="Century Gothic" panose="020B0502020202020204" pitchFamily="34" charset="0"/>
              </a:rPr>
            </a:br>
            <a:endParaRPr lang="ru-RU" sz="1400" dirty="0">
              <a:solidFill>
                <a:srgbClr val="339966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A96C9E-057F-4240-97B5-3997EE4C7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97731" y="443697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1C03C66-1329-4B00-A0C6-727A33F3A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441" y="534110"/>
            <a:ext cx="2880348" cy="44070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A0F15A8-8294-430C-B38D-B28B722540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777"/>
            <a:ext cx="1589103" cy="158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14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7BCBE-D372-45ED-995F-5414B046A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428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Благодарю  за  внимание!</a:t>
            </a:r>
            <a:br>
              <a:rPr lang="ru-RU" b="1" i="1" dirty="0">
                <a:ln w="11430"/>
                <a:solidFill>
                  <a:srgbClr val="00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</a:b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A96C9E-057F-4240-97B5-3997EE4C7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697731" y="44369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441" y="534110"/>
            <a:ext cx="2880348" cy="44070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680CD30-1AA4-458B-93A3-3D1919354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6" y="146938"/>
            <a:ext cx="1695635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5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751619" y="1151483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ПРОФОРИЕНТАЦИОННЫЙ МИНИМУМ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751619" y="1884499"/>
            <a:ext cx="10993812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Вводится для обучающихся 6-11 классов общеобразовательных организаций, включая детей с ограниченными возможностями здоровья и инвалидностью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реализации профориентационных мероприятий в общеобразовательной организации рекомендуется использовать следующие форматы: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урочная деятельность;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деятельность: курс занятий «Россия – мои горизонты»;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практико-ориентированный модуль;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профессиональное обучение;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 (законными представителями);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профильные предпрофессиональные классы.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реализации Профориентационного минимума предусмотрено </a:t>
            </a: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уровня</a:t>
            </a: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базовый уровень (учебная нагрузка – не менее 40 часов в год);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уровень (не менее 60 часов);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продвинутый уровень (не менее 80 часов).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4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633262" y="946020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АКТУАЛЬНОСТЬ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303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 с целью реализации комплексной и систематической профориентационной работы для обучающихся 6-11 классов на основе апробированных материалов Всероссийского проекта «Билет в будущее»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Доступны на сайте проекта «Билет в будущее» (</a:t>
            </a: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bvbinfo.ru</a:t>
            </a: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в разделе «</a:t>
            </a:r>
            <a:r>
              <a:rPr lang="ru-RU" b="1" dirty="0" err="1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Профминимум</a:t>
            </a: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5196C6C-5D82-45BA-8025-67B25FD79831}"/>
              </a:ext>
            </a:extLst>
          </p:cNvPr>
          <p:cNvSpPr/>
          <p:nvPr/>
        </p:nvSpPr>
        <p:spPr>
          <a:xfrm>
            <a:off x="751618" y="1884499"/>
            <a:ext cx="9143999" cy="521350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Курс занятий «Россия - мои горизонты» (подразумевает работу по программе курса внеурочной деятельности «Билет в будущее»)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D36A8C2-CA01-4C2B-9EE6-572F34BBFFDE}"/>
              </a:ext>
            </a:extLst>
          </p:cNvPr>
          <p:cNvSpPr/>
          <p:nvPr/>
        </p:nvSpPr>
        <p:spPr>
          <a:xfrm>
            <a:off x="751618" y="3384611"/>
            <a:ext cx="5702448" cy="634540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Информационные и методические материалы:</a:t>
            </a:r>
          </a:p>
        </p:txBody>
      </p:sp>
    </p:spTree>
    <p:extLst>
      <p:ext uri="{BB962C8B-B14F-4D97-AF65-F5344CB8AC3E}">
        <p14:creationId xmlns:p14="http://schemas.microsoft.com/office/powerpoint/2010/main" val="226498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599094" y="1159510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ЦЕЛИ И ЗАДАЧИ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3921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Популяризация культуры труда, связь выбора профессии с персональным счастьем и развитием экономики страны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развитии и достижениях страны, знакомство с отраслями экономики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Знакомство с миром профессий, профессиональными навыками и качествами, системой профессионального образования в стране;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обучающимся равных условий для самоопределения, карьерной навигации и профессионального развития с учетом персональных интересов и мотивов на благо процветания и благополучия страны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599094" y="1159510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Программа внеурочной деятельности ОО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362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Курс «Россия-мои горизонты» </a:t>
            </a: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рассчитан на 34 часа (ежегодно),часть занятий (не более 17 </a:t>
            </a:r>
            <a:r>
              <a:rPr lang="ru-RU" dirty="0" err="1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часов из 34) может включать региональный компонент (материалы занятий должны быть утверждены региональным органом исполнительной власти с сфере образования и согласованы  с Фондом Гуманитарных Проектов (федеральным оператором реализации профориентационного минимума) и размещены на цифровом ресурсе федерального оператора).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Формат проведения: </a:t>
            </a:r>
            <a:r>
              <a:rPr lang="ru-RU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раз в неделю, в течение учебного года в периоды: сентябрь – декабрь, январь – май.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1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599094" y="1175929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СОДЕРЖАНИЕ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5106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Курс «Россия-мои горизонты» включает: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Профориентационные уроки: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Вводный урок «Моя Россия – мои горизонты» (обзор отраслей экономического развития РФ – счастье в труде)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Тематический профориентационный урок «Открой своё будущее» (введение в профориентацию)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Профориентационные занятия: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Профориентационная диагностика и разбор результатов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Профориентационные занятия (цикл занятий), посвященные отраслям экономики, например, «Система образования России», «Россия промышленная: узнаю достижения страны в сфере промышленности и производства» и т.д.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Профориентационные занятия (цикл занятий) – моделирующая проба на платформе «Билет в будущее» «Пробую профессию» (цикл занятий), например «Пробую профессию в сфере промышленности», «Пробую профессию в цифровой сфере» и т.д.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Занятие – рефлексия (подведение итогов, постановка целей) </a:t>
            </a: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8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633262" y="1151483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Календарно-тематическое планирование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957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D370475D-6096-4F74-A7AD-F20645F88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984156"/>
              </p:ext>
            </p:extLst>
          </p:nvPr>
        </p:nvGraphicFramePr>
        <p:xfrm>
          <a:off x="2946647" y="2192680"/>
          <a:ext cx="59436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Acrobat Document" r:id="rId5" imgW="5943600" imgH="4114800" progId="Acrobat.Document.DC">
                  <p:link updateAutomatic="1"/>
                </p:oleObj>
              </mc:Choice>
              <mc:Fallback>
                <p:oleObj name="Acrobat Document" r:id="rId5" imgW="5943600" imgH="4114800" progId="Acrobat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6647" y="2192680"/>
                        <a:ext cx="59436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374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633262" y="1151483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«Конструктор будущего»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957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arenR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B9E602E-D4DE-40CE-8ACE-6D6C54AA28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5219" y="1884499"/>
            <a:ext cx="9800948" cy="489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2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4019AD3-7C8D-475A-A6B6-CA72D8E6D14E}"/>
              </a:ext>
            </a:extLst>
          </p:cNvPr>
          <p:cNvSpPr txBox="1">
            <a:spLocks/>
          </p:cNvSpPr>
          <p:nvPr/>
        </p:nvSpPr>
        <p:spPr>
          <a:xfrm>
            <a:off x="-708364" y="22071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b="1" dirty="0">
                <a:solidFill>
                  <a:srgbClr val="C00000"/>
                </a:solidFill>
                <a:latin typeface="Georgia" pitchFamily="18" charset="0"/>
              </a:rPr>
              <a:t>      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69C873-945A-4E13-82D5-BF6B93DE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652" y="296725"/>
            <a:ext cx="2880348" cy="440709"/>
          </a:xfrm>
          <a:prstGeom prst="rect">
            <a:avLst/>
          </a:prstGeom>
        </p:spPr>
      </p:pic>
      <p:sp>
        <p:nvSpPr>
          <p:cNvPr id="11" name="Прямоугольник: скругленные углы 4">
            <a:extLst>
              <a:ext uri="{FF2B5EF4-FFF2-40B4-BE49-F238E27FC236}">
                <a16:creationId xmlns:a16="http://schemas.microsoft.com/office/drawing/2014/main" id="{FF31B938-99E7-4811-AC57-C988B707374F}"/>
              </a:ext>
            </a:extLst>
          </p:cNvPr>
          <p:cNvSpPr txBox="1"/>
          <p:nvPr/>
        </p:nvSpPr>
        <p:spPr>
          <a:xfrm>
            <a:off x="599094" y="1175929"/>
            <a:ext cx="10993812" cy="724989"/>
          </a:xfrm>
          <a:prstGeom prst="rect">
            <a:avLst/>
          </a:prstGeom>
          <a:solidFill>
            <a:srgbClr val="008080"/>
          </a:solidFill>
          <a:ln>
            <a:solidFill>
              <a:srgbClr val="33996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</a:rPr>
              <a:t>КОНТАКТЫ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D8EA704-A0B9-4712-AB7D-8C2861C14152}"/>
              </a:ext>
            </a:extLst>
          </p:cNvPr>
          <p:cNvSpPr/>
          <p:nvPr/>
        </p:nvSpPr>
        <p:spPr>
          <a:xfrm>
            <a:off x="514905" y="1884499"/>
            <a:ext cx="11230526" cy="155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8-906-160-46-86 </a:t>
            </a: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Малова Наталия Николаевна;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Почта: </a:t>
            </a: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Nataly19_89@mail.ru</a:t>
            </a:r>
            <a:r>
              <a:rPr lang="en-US" b="1" dirty="0">
                <a:solidFill>
                  <a:srgbClr val="009999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b="1" dirty="0">
              <a:solidFill>
                <a:srgbClr val="009999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BD923FE-FBE1-490A-98F5-0D848540B0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575" y="-95498"/>
            <a:ext cx="1438181" cy="131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44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527</Words>
  <Application>Microsoft Office PowerPoint</Application>
  <PresentationFormat>Широкоэкранный</PresentationFormat>
  <Paragraphs>64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Georgia</vt:lpstr>
      <vt:lpstr>Times New Roman</vt:lpstr>
      <vt:lpstr>Тема Office</vt:lpstr>
      <vt:lpstr>C:\Users\User\Desktop\Малова\Билет в будущее 2023\Новые материалы\KTP.pdf</vt:lpstr>
      <vt:lpstr> Внеурочная деятельность: курс занятий  «Россия – мои горизонты»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105</cp:revision>
  <cp:lastPrinted>2023-08-16T10:48:39Z</cp:lastPrinted>
  <dcterms:created xsi:type="dcterms:W3CDTF">2023-08-08T06:52:07Z</dcterms:created>
  <dcterms:modified xsi:type="dcterms:W3CDTF">2023-08-29T05:54:13Z</dcterms:modified>
</cp:coreProperties>
</file>